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96" r:id="rId3"/>
    <p:sldId id="299" r:id="rId4"/>
    <p:sldId id="298" r:id="rId5"/>
    <p:sldId id="320" r:id="rId6"/>
    <p:sldId id="315" r:id="rId7"/>
    <p:sldId id="288" r:id="rId8"/>
    <p:sldId id="290" r:id="rId9"/>
    <p:sldId id="293" r:id="rId10"/>
    <p:sldId id="308" r:id="rId11"/>
    <p:sldId id="312" r:id="rId12"/>
    <p:sldId id="313" r:id="rId13"/>
    <p:sldId id="295" r:id="rId14"/>
    <p:sldId id="294" r:id="rId15"/>
    <p:sldId id="314" r:id="rId16"/>
    <p:sldId id="319" r:id="rId17"/>
    <p:sldId id="321" r:id="rId18"/>
    <p:sldId id="300" r:id="rId19"/>
    <p:sldId id="274" r:id="rId20"/>
    <p:sldId id="263" r:id="rId21"/>
    <p:sldId id="317" r:id="rId22"/>
    <p:sldId id="322" r:id="rId23"/>
    <p:sldId id="323" r:id="rId24"/>
    <p:sldId id="324" r:id="rId25"/>
    <p:sldId id="325" r:id="rId26"/>
    <p:sldId id="309" r:id="rId27"/>
    <p:sldId id="318" r:id="rId28"/>
    <p:sldId id="272" r:id="rId29"/>
    <p:sldId id="273" r:id="rId30"/>
    <p:sldId id="310" r:id="rId31"/>
    <p:sldId id="267" r:id="rId32"/>
    <p:sldId id="268" r:id="rId33"/>
    <p:sldId id="32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4506" autoAdjust="0"/>
  </p:normalViewPr>
  <p:slideViewPr>
    <p:cSldViewPr snapToGrid="0">
      <p:cViewPr varScale="1">
        <p:scale>
          <a:sx n="53" d="100"/>
          <a:sy n="53" d="100"/>
        </p:scale>
        <p:origin x="13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C8F4-19E0-4EE8-96FB-D99A56CDC1A5}" type="datetimeFigureOut">
              <a:rPr lang="en-US" smtClean="0"/>
              <a:pPr/>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C77E3-CF13-4B51-A943-38DF6B18C10A}" type="slidenum">
              <a:rPr lang="en-US" smtClean="0"/>
              <a:pPr/>
              <a:t>‹#›</a:t>
            </a:fld>
            <a:endParaRPr lang="en-US"/>
          </a:p>
        </p:txBody>
      </p:sp>
    </p:spTree>
    <p:extLst>
      <p:ext uri="{BB962C8B-B14F-4D97-AF65-F5344CB8AC3E}">
        <p14:creationId xmlns:p14="http://schemas.microsoft.com/office/powerpoint/2010/main"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happy to be here today to provide tour of Rotary Club Central – our relatively new online goal-setting and tracking tool. It’s important for every club to learn how to use this tool to better manage and improve their club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E9C77E3-CF13-4B51-A943-38DF6B18C10A}" type="slidenum">
              <a:rPr lang="en-US" smtClean="0"/>
              <a:pPr/>
              <a:t>1</a:t>
            </a:fld>
            <a:endParaRPr lang="en-US"/>
          </a:p>
        </p:txBody>
      </p:sp>
    </p:spTree>
    <p:extLst>
      <p:ext uri="{BB962C8B-B14F-4D97-AF65-F5344CB8AC3E}">
        <p14:creationId xmlns:p14="http://schemas.microsoft.com/office/powerpoint/2010/main" val="291322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pull back view of the sections on the whole tab.</a:t>
            </a:r>
            <a:r>
              <a:rPr lang="en-US" baseline="0" dirty="0" smtClean="0"/>
              <a:t> (CLICK)</a:t>
            </a:r>
          </a:p>
          <a:p>
            <a:endParaRPr lang="en-US" baseline="0" dirty="0" smtClean="0"/>
          </a:p>
          <a:p>
            <a:r>
              <a:rPr lang="en-US" baseline="0" dirty="0" smtClean="0"/>
              <a:t>There is Trend data about your membership at the top. </a:t>
            </a:r>
            <a:r>
              <a:rPr lang="en-US" baseline="0" dirty="0" smtClean="0"/>
              <a:t>(CLICK) (CLICK) (CLICK)</a:t>
            </a:r>
          </a:p>
          <a:p>
            <a:endParaRPr lang="en-US" baseline="0" dirty="0" smtClean="0"/>
          </a:p>
          <a:p>
            <a:r>
              <a:rPr lang="en-US" baseline="0" dirty="0" smtClean="0"/>
              <a:t>Then four sections for you to input your Membership goals and progress. (CLICK) (CLICK) (CLICK) (CLICK)</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10</a:t>
            </a:fld>
            <a:endParaRPr lang="en-US"/>
          </a:p>
        </p:txBody>
      </p:sp>
    </p:spTree>
    <p:extLst>
      <p:ext uri="{BB962C8B-B14F-4D97-AF65-F5344CB8AC3E}">
        <p14:creationId xmlns:p14="http://schemas.microsoft.com/office/powerpoint/2010/main" val="251989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go back to the top of this</a:t>
            </a:r>
            <a:r>
              <a:rPr lang="en-US" baseline="0" dirty="0" smtClean="0"/>
              <a:t> starting page where you’ll see a graph of membership </a:t>
            </a:r>
            <a:r>
              <a:rPr lang="en-US" baseline="0" dirty="0" smtClean="0"/>
              <a:t>levels and retention percentages for the </a:t>
            </a:r>
            <a:r>
              <a:rPr lang="en-US" dirty="0" smtClean="0"/>
              <a:t>last five </a:t>
            </a:r>
            <a:r>
              <a:rPr lang="en-US" dirty="0"/>
              <a:t>years</a:t>
            </a:r>
            <a:r>
              <a:rPr lang="en-US" dirty="0" smtClean="0"/>
              <a:t>. (CLICK)</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11</a:t>
            </a:fld>
            <a:endParaRPr lang="en-US"/>
          </a:p>
        </p:txBody>
      </p:sp>
    </p:spTree>
    <p:extLst>
      <p:ext uri="{BB962C8B-B14F-4D97-AF65-F5344CB8AC3E}">
        <p14:creationId xmlns:p14="http://schemas.microsoft.com/office/powerpoint/2010/main" val="428950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down you will </a:t>
            </a:r>
            <a:r>
              <a:rPr lang="en-US" dirty="0" smtClean="0"/>
              <a:t>the detailed</a:t>
            </a:r>
            <a:r>
              <a:rPr lang="en-US" baseline="0" dirty="0" smtClean="0"/>
              <a:t> membership data for </a:t>
            </a:r>
            <a:r>
              <a:rPr lang="en-US" baseline="0" dirty="0" smtClean="0"/>
              <a:t>5 years on membership totals and retention and 3 years on membership gender and age. </a:t>
            </a:r>
            <a:r>
              <a:rPr lang="en-US" baseline="0" dirty="0" smtClean="0"/>
              <a:t> </a:t>
            </a:r>
            <a:r>
              <a:rPr lang="en-US" dirty="0" smtClean="0"/>
              <a:t>(CLICK)</a:t>
            </a:r>
          </a:p>
          <a:p>
            <a:endParaRPr lang="en-US" dirty="0" smtClean="0"/>
          </a:p>
          <a:p>
            <a:r>
              <a:rPr lang="en-US" dirty="0" smtClean="0"/>
              <a:t>RI populates these data</a:t>
            </a:r>
            <a:r>
              <a:rPr lang="en-US" baseline="0" dirty="0" smtClean="0"/>
              <a:t> fields from their database of your members. </a:t>
            </a:r>
            <a:r>
              <a:rPr lang="en-US" dirty="0" smtClean="0"/>
              <a:t>(CLICK)</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12</a:t>
            </a:fld>
            <a:endParaRPr lang="en-US"/>
          </a:p>
        </p:txBody>
      </p:sp>
    </p:spTree>
    <p:extLst>
      <p:ext uri="{BB962C8B-B14F-4D97-AF65-F5344CB8AC3E}">
        <p14:creationId xmlns:p14="http://schemas.microsoft.com/office/powerpoint/2010/main" val="413858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down, we come to the Goals and Progress section. (CLICK)</a:t>
            </a:r>
          </a:p>
          <a:p>
            <a:r>
              <a:rPr lang="en-US" baseline="0" dirty="0" smtClean="0"/>
              <a:t>Across the top are tabs for last year, the current year (which is the default) and next year. </a:t>
            </a:r>
            <a:r>
              <a:rPr lang="en-US" dirty="0" smtClean="0"/>
              <a:t>(CLICK)</a:t>
            </a:r>
          </a:p>
          <a:p>
            <a:r>
              <a:rPr lang="en-US" dirty="0" smtClean="0"/>
              <a:t>Every club member can see the detail behind</a:t>
            </a:r>
            <a:r>
              <a:rPr lang="en-US" baseline="0" dirty="0" smtClean="0"/>
              <a:t> each section by clicking on the View button. </a:t>
            </a:r>
            <a:r>
              <a:rPr lang="en-US" dirty="0" smtClean="0"/>
              <a:t>(CLICK)</a:t>
            </a:r>
          </a:p>
          <a:p>
            <a:r>
              <a:rPr lang="en-US" dirty="0" smtClean="0"/>
              <a:t>But if you’re authorized</a:t>
            </a:r>
            <a:r>
              <a:rPr lang="en-US" baseline="0" dirty="0" smtClean="0"/>
              <a:t> to input goals or other data, an EDIT button will appear in place of the View button. </a:t>
            </a:r>
            <a:r>
              <a:rPr lang="en-US" dirty="0" smtClean="0"/>
              <a:t>(CLICK)</a:t>
            </a:r>
          </a:p>
          <a:p>
            <a:r>
              <a:rPr lang="en-US" dirty="0" smtClean="0"/>
              <a:t>In the Goals and Progress section,</a:t>
            </a:r>
            <a:r>
              <a:rPr lang="en-US" baseline="0" dirty="0" smtClean="0"/>
              <a:t> RI will provide membership data, but you have to input the rest. </a:t>
            </a:r>
            <a:r>
              <a:rPr lang="en-US" dirty="0" smtClean="0"/>
              <a:t>(CLICK)</a:t>
            </a:r>
          </a:p>
          <a:p>
            <a:endParaRPr lang="en-US" baseline="0" dirty="0" smtClean="0"/>
          </a:p>
          <a:p>
            <a:r>
              <a:rPr lang="en-US" baseline="0" dirty="0" smtClean="0"/>
              <a:t>Let’s go to the tab for next year and click the Edit button. </a:t>
            </a:r>
            <a:r>
              <a:rPr lang="en-US" dirty="0" smtClean="0"/>
              <a:t>(CLICK)</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13</a:t>
            </a:fld>
            <a:endParaRPr lang="en-US"/>
          </a:p>
        </p:txBody>
      </p:sp>
    </p:spTree>
    <p:extLst>
      <p:ext uri="{BB962C8B-B14F-4D97-AF65-F5344CB8AC3E}">
        <p14:creationId xmlns:p14="http://schemas.microsoft.com/office/powerpoint/2010/main" val="162689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Membership Retention section is where you set your membership goals for the year. </a:t>
            </a:r>
            <a:r>
              <a:rPr lang="en-US" dirty="0" smtClean="0"/>
              <a:t>(CLICK)</a:t>
            </a:r>
          </a:p>
          <a:p>
            <a:r>
              <a:rPr lang="en-US" dirty="0" smtClean="0"/>
              <a:t>RI gives you your current membership</a:t>
            </a:r>
            <a:r>
              <a:rPr lang="en-US" baseline="0" dirty="0" smtClean="0"/>
              <a:t> and you can fill in either the percentage retention goal box or the number retained box and the system will fill in the other box for you. </a:t>
            </a:r>
            <a:r>
              <a:rPr lang="en-US" dirty="0" smtClean="0"/>
              <a:t>(CLICK)</a:t>
            </a:r>
          </a:p>
          <a:p>
            <a:r>
              <a:rPr lang="en-US" dirty="0" smtClean="0"/>
              <a:t>In the New Members Retained box is where you enter your new member goal for the year</a:t>
            </a:r>
            <a:r>
              <a:rPr lang="en-US" baseline="0" dirty="0" smtClean="0"/>
              <a:t>  </a:t>
            </a:r>
            <a:r>
              <a:rPr lang="en-US" dirty="0" smtClean="0"/>
              <a:t>(CLICK)</a:t>
            </a:r>
          </a:p>
          <a:p>
            <a:r>
              <a:rPr lang="en-US" dirty="0" smtClean="0"/>
              <a:t>Then a percentage</a:t>
            </a:r>
            <a:r>
              <a:rPr lang="en-US" baseline="0" dirty="0" smtClean="0"/>
              <a:t> of how many of them you expect to retain (hopefully 100%). Then click the Save button to go back to the top page.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14</a:t>
            </a:fld>
            <a:endParaRPr lang="en-US"/>
          </a:p>
        </p:txBody>
      </p:sp>
    </p:spTree>
    <p:extLst>
      <p:ext uri="{BB962C8B-B14F-4D97-AF65-F5344CB8AC3E}">
        <p14:creationId xmlns:p14="http://schemas.microsoft.com/office/powerpoint/2010/main" val="272576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Goals</a:t>
            </a:r>
            <a:r>
              <a:rPr lang="en-US" baseline="0" dirty="0" smtClean="0"/>
              <a:t> and Progress section is for Membership Engagement goals. Let’s click on the Edit button for this section. </a:t>
            </a:r>
            <a:r>
              <a:rPr lang="en-US" dirty="0" smtClean="0"/>
              <a:t>(CLICK)</a:t>
            </a:r>
          </a:p>
          <a:p>
            <a:endParaRPr lang="en-US" baseline="0" dirty="0" smtClean="0"/>
          </a:p>
        </p:txBody>
      </p:sp>
      <p:sp>
        <p:nvSpPr>
          <p:cNvPr id="4" name="Slide Number Placeholder 3"/>
          <p:cNvSpPr>
            <a:spLocks noGrp="1"/>
          </p:cNvSpPr>
          <p:nvPr>
            <p:ph type="sldNum" sz="quarter" idx="10"/>
          </p:nvPr>
        </p:nvSpPr>
        <p:spPr/>
        <p:txBody>
          <a:bodyPr/>
          <a:lstStyle/>
          <a:p>
            <a:fld id="{FE9C77E3-CF13-4B51-A943-38DF6B18C10A}" type="slidenum">
              <a:rPr lang="en-US" smtClean="0"/>
              <a:pPr/>
              <a:t>15</a:t>
            </a:fld>
            <a:endParaRPr lang="en-US"/>
          </a:p>
        </p:txBody>
      </p:sp>
    </p:spTree>
    <p:extLst>
      <p:ext uri="{BB962C8B-B14F-4D97-AF65-F5344CB8AC3E}">
        <p14:creationId xmlns:p14="http://schemas.microsoft.com/office/powerpoint/2010/main" val="88690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again, you can fill</a:t>
            </a:r>
            <a:r>
              <a:rPr lang="en-US" baseline="0" dirty="0" smtClean="0"/>
              <a:t> out either the percentage or an absolute number for each category and the system will fill in the other one. </a:t>
            </a:r>
            <a:r>
              <a:rPr lang="en-US" dirty="0" smtClean="0"/>
              <a:t>(CLICK)</a:t>
            </a:r>
          </a:p>
          <a:p>
            <a:endParaRPr lang="en-US" dirty="0" smtClean="0"/>
          </a:p>
          <a:p>
            <a:r>
              <a:rPr lang="en-US" dirty="0" smtClean="0"/>
              <a:t>But,</a:t>
            </a:r>
            <a:r>
              <a:rPr lang="en-US" baseline="0" dirty="0" smtClean="0"/>
              <a:t> starting here is where you have to come back later and fill in what you actually accomplished in each area. Putting in the results before the end of your year is critical to your successor. You may want to sit with this year’s President to put in the results for this year so you get the idea.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16</a:t>
            </a:fld>
            <a:endParaRPr lang="en-US"/>
          </a:p>
        </p:txBody>
      </p:sp>
    </p:spTree>
    <p:extLst>
      <p:ext uri="{BB962C8B-B14F-4D97-AF65-F5344CB8AC3E}">
        <p14:creationId xmlns:p14="http://schemas.microsoft.com/office/powerpoint/2010/main" val="1996661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last two sections in the Your Club tab are for Club Communications and Public Relations. Let’s hit the Edit button for Communications. </a:t>
            </a:r>
            <a:r>
              <a:rPr lang="en-US" dirty="0" smtClean="0"/>
              <a:t>(CLICK)</a:t>
            </a:r>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pPr/>
              <a:t>17</a:t>
            </a:fld>
            <a:endParaRPr lang="en-US"/>
          </a:p>
        </p:txBody>
      </p:sp>
    </p:spTree>
    <p:extLst>
      <p:ext uri="{BB962C8B-B14F-4D97-AF65-F5344CB8AC3E}">
        <p14:creationId xmlns:p14="http://schemas.microsoft.com/office/powerpoint/2010/main" val="3034710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Edit screen, you’ll see that different questions may have drop-down boxes </a:t>
            </a:r>
            <a:r>
              <a:rPr lang="en-US" dirty="0" smtClean="0"/>
              <a:t>(CLICK) or just places to fill in.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though </a:t>
            </a:r>
            <a:r>
              <a:rPr lang="en-US" dirty="0" smtClean="0"/>
              <a:t>(CLICK),</a:t>
            </a:r>
            <a:r>
              <a:rPr lang="en-US" baseline="0" dirty="0" smtClean="0"/>
              <a:t> you’ll need to come back at some point in the future to record your progress.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(CLICK)</a:t>
            </a:r>
            <a:endParaRPr lang="en-US" baseline="0" dirty="0" smtClean="0"/>
          </a:p>
        </p:txBody>
      </p:sp>
    </p:spTree>
    <p:extLst>
      <p:ext uri="{BB962C8B-B14F-4D97-AF65-F5344CB8AC3E}">
        <p14:creationId xmlns:p14="http://schemas.microsoft.com/office/powerpoint/2010/main" val="416052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a:t>
            </a:r>
            <a:r>
              <a:rPr lang="en-US" baseline="0" dirty="0" smtClean="0"/>
              <a:t>he Service tab, you see a trend graph with a breakdown of the impact achieved from your club’s service projects and activities over the last three years. The four impact measures are number of volunteers, total volunteer hours, cash donations, and in-kind donations</a:t>
            </a:r>
            <a:r>
              <a:rPr lang="en-US" baseline="0" dirty="0" smtClean="0"/>
              <a:t>. </a:t>
            </a:r>
            <a:r>
              <a:rPr lang="en-US" dirty="0" smtClean="0"/>
              <a:t>(CLICK)</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19</a:t>
            </a:fld>
            <a:endParaRPr lang="en-US"/>
          </a:p>
        </p:txBody>
      </p:sp>
    </p:spTree>
    <p:extLst>
      <p:ext uri="{BB962C8B-B14F-4D97-AF65-F5344CB8AC3E}">
        <p14:creationId xmlns:p14="http://schemas.microsoft.com/office/powerpoint/2010/main" val="199500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we will review the whole system for Club operations (CLICK)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then we’ll have a bit of time for some hands-on work on your own sites. (CLICK)</a:t>
            </a:r>
          </a:p>
          <a:p>
            <a:endParaRPr lang="en-US" baseline="0" dirty="0" smtClean="0"/>
          </a:p>
          <a:p>
            <a:r>
              <a:rPr lang="en-US" baseline="0" dirty="0" smtClean="0"/>
              <a:t>(CLICK)</a:t>
            </a:r>
          </a:p>
        </p:txBody>
      </p:sp>
    </p:spTree>
    <p:extLst>
      <p:ext uri="{BB962C8B-B14F-4D97-AF65-F5344CB8AC3E}">
        <p14:creationId xmlns:p14="http://schemas.microsoft.com/office/powerpoint/2010/main" val="2805485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view of the whole Service</a:t>
            </a:r>
            <a:r>
              <a:rPr lang="en-US" baseline="0" dirty="0" smtClean="0"/>
              <a:t> tab. </a:t>
            </a:r>
            <a:r>
              <a:rPr lang="en-US" dirty="0" smtClean="0"/>
              <a:t>(CLICK)</a:t>
            </a:r>
          </a:p>
          <a:p>
            <a:r>
              <a:rPr lang="en-US" dirty="0" smtClean="0"/>
              <a:t>At the top is the Trend data we</a:t>
            </a:r>
            <a:r>
              <a:rPr lang="en-US" baseline="0" dirty="0" smtClean="0"/>
              <a:t> just saw. </a:t>
            </a:r>
            <a:r>
              <a:rPr lang="en-US" dirty="0" smtClean="0"/>
              <a:t>(CLICK) (CLICK)</a:t>
            </a:r>
          </a:p>
          <a:p>
            <a:r>
              <a:rPr lang="en-US" dirty="0" smtClean="0"/>
              <a:t>Then</a:t>
            </a:r>
            <a:r>
              <a:rPr lang="en-US" baseline="0" dirty="0" smtClean="0"/>
              <a:t> there are two sections under Goals and Progress  </a:t>
            </a:r>
            <a:r>
              <a:rPr lang="en-US" dirty="0" smtClean="0"/>
              <a:t>(CLICK)</a:t>
            </a:r>
          </a:p>
          <a:p>
            <a:r>
              <a:rPr lang="en-US" dirty="0" smtClean="0"/>
              <a:t>Service Projects and Activities </a:t>
            </a:r>
            <a:r>
              <a:rPr lang="en-US" baseline="0" dirty="0" smtClean="0"/>
              <a:t> </a:t>
            </a:r>
            <a:r>
              <a:rPr lang="en-US" dirty="0" smtClean="0"/>
              <a:t>(CLICK)</a:t>
            </a:r>
          </a:p>
          <a:p>
            <a:r>
              <a:rPr lang="en-US" dirty="0" smtClean="0"/>
              <a:t>And New Generations information </a:t>
            </a:r>
            <a:r>
              <a:rPr lang="en-US" baseline="0" dirty="0" smtClean="0"/>
              <a:t> </a:t>
            </a:r>
            <a:r>
              <a:rPr lang="en-US" dirty="0" smtClean="0"/>
              <a:t>(CLICK)</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20</a:t>
            </a:fld>
            <a:endParaRPr lang="en-US"/>
          </a:p>
        </p:txBody>
      </p:sp>
    </p:spTree>
    <p:extLst>
      <p:ext uri="{BB962C8B-B14F-4D97-AF65-F5344CB8AC3E}">
        <p14:creationId xmlns:p14="http://schemas.microsoft.com/office/powerpoint/2010/main" val="224430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 that shows a number of Service Projects already created,</a:t>
            </a:r>
            <a:r>
              <a:rPr lang="en-US" baseline="0" dirty="0" smtClean="0"/>
              <a:t> </a:t>
            </a:r>
            <a:r>
              <a:rPr lang="en-US" dirty="0" smtClean="0"/>
              <a:t>(CLICK)</a:t>
            </a:r>
          </a:p>
          <a:p>
            <a:endParaRPr lang="en-US" dirty="0" smtClean="0"/>
          </a:p>
          <a:p>
            <a:r>
              <a:rPr lang="en-US" dirty="0" smtClean="0"/>
              <a:t>The green</a:t>
            </a:r>
            <a:r>
              <a:rPr lang="en-US" baseline="0" dirty="0" smtClean="0"/>
              <a:t> check mark indicates that the project has been completed. </a:t>
            </a:r>
            <a:r>
              <a:rPr lang="en-US" dirty="0" smtClean="0"/>
              <a:t>(CLICK)</a:t>
            </a:r>
          </a:p>
          <a:p>
            <a:endParaRPr lang="en-US" dirty="0" smtClean="0"/>
          </a:p>
          <a:p>
            <a:r>
              <a:rPr lang="en-US" dirty="0" smtClean="0"/>
              <a:t>Let’s hit</a:t>
            </a:r>
            <a:r>
              <a:rPr lang="en-US" baseline="0" dirty="0" smtClean="0"/>
              <a:t> the Edit button to see how we create this project information.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21</a:t>
            </a:fld>
            <a:endParaRPr lang="en-US"/>
          </a:p>
        </p:txBody>
      </p:sp>
    </p:spTree>
    <p:extLst>
      <p:ext uri="{BB962C8B-B14F-4D97-AF65-F5344CB8AC3E}">
        <p14:creationId xmlns:p14="http://schemas.microsoft.com/office/powerpoint/2010/main" val="231427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set up any Project, </a:t>
            </a:r>
            <a:r>
              <a:rPr lang="en-US" dirty="0" smtClean="0"/>
              <a:t>(CLICK)</a:t>
            </a:r>
          </a:p>
          <a:p>
            <a:endParaRPr lang="en-US" dirty="0" smtClean="0"/>
          </a:p>
          <a:p>
            <a:r>
              <a:rPr lang="en-US" dirty="0" smtClean="0"/>
              <a:t>You first give it a name and a</a:t>
            </a:r>
            <a:r>
              <a:rPr lang="en-US" baseline="0" dirty="0" smtClean="0"/>
              <a:t> short description. </a:t>
            </a:r>
            <a:r>
              <a:rPr lang="en-US" dirty="0" smtClean="0"/>
              <a:t>(CLICK)</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22</a:t>
            </a:fld>
            <a:endParaRPr lang="en-US"/>
          </a:p>
        </p:txBody>
      </p:sp>
    </p:spTree>
    <p:extLst>
      <p:ext uri="{BB962C8B-B14F-4D97-AF65-F5344CB8AC3E}">
        <p14:creationId xmlns:p14="http://schemas.microsoft.com/office/powerpoint/2010/main" val="275737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you’ll need to estimate the</a:t>
            </a:r>
            <a:r>
              <a:rPr lang="en-US" baseline="0" dirty="0" smtClean="0"/>
              <a:t> </a:t>
            </a:r>
            <a:r>
              <a:rPr lang="en-US" dirty="0" smtClean="0"/>
              <a:t>human and financial resources the project will need.</a:t>
            </a:r>
            <a:r>
              <a:rPr lang="en-US" baseline="0" dirty="0" smtClean="0"/>
              <a:t> </a:t>
            </a:r>
            <a:r>
              <a:rPr lang="en-US" dirty="0" smtClean="0"/>
              <a:t>(CLICK)</a:t>
            </a:r>
          </a:p>
          <a:p>
            <a:endParaRPr lang="en-US" dirty="0" smtClean="0"/>
          </a:p>
          <a:p>
            <a:r>
              <a:rPr lang="en-US" dirty="0" smtClean="0"/>
              <a:t>When the project is completed, you’ll come back to enter</a:t>
            </a:r>
            <a:r>
              <a:rPr lang="en-US" baseline="0" dirty="0" smtClean="0"/>
              <a:t> the actual resources the project consumed. </a:t>
            </a:r>
            <a:r>
              <a:rPr lang="en-US" dirty="0" smtClean="0"/>
              <a:t>(CLICK)</a:t>
            </a:r>
          </a:p>
          <a:p>
            <a:endParaRPr lang="en-US" dirty="0" smtClean="0"/>
          </a:p>
          <a:p>
            <a:r>
              <a:rPr lang="en-US" dirty="0" smtClean="0"/>
              <a:t>And</a:t>
            </a:r>
            <a:r>
              <a:rPr lang="en-US" baseline="0" dirty="0" smtClean="0"/>
              <a:t> when you’ve done that you can click the Achieved box at the bottom – which will give you a green check box on the summary screen.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23</a:t>
            </a:fld>
            <a:endParaRPr lang="en-US"/>
          </a:p>
        </p:txBody>
      </p:sp>
    </p:spTree>
    <p:extLst>
      <p:ext uri="{BB962C8B-B14F-4D97-AF65-F5344CB8AC3E}">
        <p14:creationId xmlns:p14="http://schemas.microsoft.com/office/powerpoint/2010/main" val="180042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Generations goals are pretty straight forward with your plans</a:t>
            </a:r>
            <a:r>
              <a:rPr lang="en-US" baseline="0" dirty="0" smtClean="0"/>
              <a:t> for </a:t>
            </a:r>
            <a:r>
              <a:rPr lang="en-US" baseline="0" dirty="0" err="1" smtClean="0"/>
              <a:t>Rotaract</a:t>
            </a:r>
            <a:r>
              <a:rPr lang="en-US" baseline="0" dirty="0" smtClean="0"/>
              <a:t>, Interact and Exchange students.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24</a:t>
            </a:fld>
            <a:endParaRPr lang="en-US"/>
          </a:p>
        </p:txBody>
      </p:sp>
    </p:spTree>
    <p:extLst>
      <p:ext uri="{BB962C8B-B14F-4D97-AF65-F5344CB8AC3E}">
        <p14:creationId xmlns:p14="http://schemas.microsoft.com/office/powerpoint/2010/main" val="2648271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move to the third and final tab for Foundation Giving. </a:t>
            </a:r>
            <a:r>
              <a:rPr lang="en-US" dirty="0" smtClean="0"/>
              <a:t>(CLICK)</a:t>
            </a:r>
          </a:p>
          <a:p>
            <a:endParaRPr lang="en-US" dirty="0" smtClean="0"/>
          </a:p>
          <a:p>
            <a:r>
              <a:rPr lang="en-US" dirty="0" smtClean="0"/>
              <a:t>Just a quick side note that</a:t>
            </a:r>
            <a:r>
              <a:rPr lang="en-US" baseline="0" dirty="0" smtClean="0"/>
              <a:t> you can get detailed information about the trend data by just putting your mouse over any point on a graph.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25</a:t>
            </a:fld>
            <a:endParaRPr lang="en-US"/>
          </a:p>
        </p:txBody>
      </p:sp>
    </p:spTree>
    <p:extLst>
      <p:ext uri="{BB962C8B-B14F-4D97-AF65-F5344CB8AC3E}">
        <p14:creationId xmlns:p14="http://schemas.microsoft.com/office/powerpoint/2010/main" val="377429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here’s a look at the full Foundation Giving tab. </a:t>
            </a:r>
            <a:r>
              <a:rPr lang="en-US" dirty="0" smtClean="0"/>
              <a:t>(CLICK) (CLICK)</a:t>
            </a:r>
          </a:p>
          <a:p>
            <a:endParaRPr lang="en-US" dirty="0" smtClean="0"/>
          </a:p>
          <a:p>
            <a:r>
              <a:rPr lang="en-US" dirty="0" smtClean="0"/>
              <a:t>In</a:t>
            </a:r>
            <a:r>
              <a:rPr lang="en-US" baseline="0" dirty="0" smtClean="0"/>
              <a:t> the Trend section  </a:t>
            </a:r>
            <a:r>
              <a:rPr lang="en-US" dirty="0" smtClean="0"/>
              <a:t>(CLICK) is a five-year track of club goals</a:t>
            </a:r>
            <a:r>
              <a:rPr lang="en-US" baseline="0" dirty="0" smtClean="0"/>
              <a:t> and actual giving to the Foundation. </a:t>
            </a:r>
            <a:r>
              <a:rPr lang="en-US" dirty="0" smtClean="0"/>
              <a:t>(CLICK)  </a:t>
            </a:r>
          </a:p>
          <a:p>
            <a:endParaRPr lang="en-US" dirty="0" smtClean="0"/>
          </a:p>
          <a:p>
            <a:r>
              <a:rPr lang="en-US" dirty="0" smtClean="0"/>
              <a:t>Under</a:t>
            </a:r>
            <a:r>
              <a:rPr lang="en-US" baseline="0" dirty="0" smtClean="0"/>
              <a:t> Goals, there are sections for  </a:t>
            </a:r>
            <a:r>
              <a:rPr lang="en-US" dirty="0" smtClean="0"/>
              <a:t>(CLICK) the Annual Fund,</a:t>
            </a:r>
            <a:r>
              <a:rPr lang="en-US" baseline="0" dirty="0" smtClean="0"/>
              <a:t> </a:t>
            </a:r>
            <a:r>
              <a:rPr lang="en-US" dirty="0" smtClean="0"/>
              <a:t>(CLICK) Polio Plus and </a:t>
            </a:r>
            <a:r>
              <a:rPr lang="en-US" baseline="0" dirty="0" smtClean="0"/>
              <a:t> </a:t>
            </a:r>
            <a:r>
              <a:rPr lang="en-US" dirty="0" smtClean="0"/>
              <a:t>(CLICK) Major Gifts.</a:t>
            </a:r>
            <a:r>
              <a:rPr lang="en-US" baseline="0" dirty="0" smtClean="0"/>
              <a:t> </a:t>
            </a:r>
            <a:r>
              <a:rPr lang="en-US" dirty="0" smtClean="0"/>
              <a:t>(CLICK)</a:t>
            </a:r>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26</a:t>
            </a:fld>
            <a:endParaRPr lang="en-US"/>
          </a:p>
        </p:txBody>
      </p:sp>
    </p:spTree>
    <p:extLst>
      <p:ext uri="{BB962C8B-B14F-4D97-AF65-F5344CB8AC3E}">
        <p14:creationId xmlns:p14="http://schemas.microsoft.com/office/powerpoint/2010/main" val="6889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go to Edit the Annual </a:t>
            </a:r>
            <a:r>
              <a:rPr lang="en-US" baseline="0" dirty="0" err="1" smtClean="0"/>
              <a:t>Funcd</a:t>
            </a:r>
            <a:r>
              <a:rPr lang="en-US" baseline="0" dirty="0" smtClean="0"/>
              <a:t> section. </a:t>
            </a:r>
            <a:r>
              <a:rPr lang="en-US" dirty="0" smtClean="0"/>
              <a:t>(CLICK) (CLICK)</a:t>
            </a:r>
          </a:p>
          <a:p>
            <a:endParaRPr lang="en-US" baseline="0" dirty="0" smtClean="0"/>
          </a:p>
          <a:p>
            <a:endParaRPr lang="en-US" baseline="0" dirty="0" smtClean="0"/>
          </a:p>
          <a:p>
            <a:r>
              <a:rPr lang="en-US" baseline="0" dirty="0" smtClean="0"/>
              <a:t/>
            </a:r>
            <a:br>
              <a:rPr lang="en-US" baseline="0" dirty="0" smtClean="0"/>
            </a:br>
            <a:r>
              <a:rPr lang="en-US" baseline="0" dirty="0" smtClean="0"/>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pPr/>
              <a:t>27</a:t>
            </a:fld>
            <a:endParaRPr lang="en-US"/>
          </a:p>
        </p:txBody>
      </p:sp>
    </p:spTree>
    <p:extLst>
      <p:ext uri="{BB962C8B-B14F-4D97-AF65-F5344CB8AC3E}">
        <p14:creationId xmlns:p14="http://schemas.microsoft.com/office/powerpoint/2010/main" val="1214667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all the Edit pages, there are i</a:t>
            </a:r>
            <a:r>
              <a:rPr lang="en-US" baseline="0" dirty="0" smtClean="0"/>
              <a:t>nstructions </a:t>
            </a:r>
            <a:r>
              <a:rPr lang="en-US" baseline="0" dirty="0" smtClean="0"/>
              <a:t>to help you fill out the supporting goals. </a:t>
            </a:r>
            <a:r>
              <a:rPr lang="en-US" dirty="0" smtClean="0"/>
              <a:t>(CLICK)</a:t>
            </a:r>
          </a:p>
          <a:p>
            <a:endParaRPr lang="en-US" baseline="0" dirty="0" smtClean="0"/>
          </a:p>
          <a:p>
            <a:r>
              <a:rPr lang="en-US" baseline="0" dirty="0" smtClean="0"/>
              <a:t>In this sections, you’ll need to </a:t>
            </a:r>
            <a:r>
              <a:rPr lang="en-US" baseline="0" dirty="0" smtClean="0"/>
              <a:t>estimate a number of individual donors and then the average contribution amount for each goal level. </a:t>
            </a:r>
            <a:r>
              <a:rPr lang="en-US" baseline="0" dirty="0" smtClean="0"/>
              <a:t> As </a:t>
            </a:r>
            <a:r>
              <a:rPr lang="en-US" baseline="0" dirty="0" smtClean="0"/>
              <a:t>you fill in these sub-totals, </a:t>
            </a:r>
            <a:r>
              <a:rPr lang="en-US" baseline="0" dirty="0" smtClean="0"/>
              <a:t>you’ll see </a:t>
            </a:r>
            <a:r>
              <a:rPr lang="en-US" baseline="0" dirty="0" smtClean="0"/>
              <a:t>them automatically added to reflect your club’s total Annual Fund goal</a:t>
            </a:r>
            <a:r>
              <a:rPr lang="en-US" baseline="0" dirty="0" smtClean="0"/>
              <a:t>. </a:t>
            </a:r>
            <a:r>
              <a:rPr lang="en-US" dirty="0" smtClean="0"/>
              <a:t>(CLICK)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Underneath each sub-goal is the club’s achievement towards that goal. This is automatically populated from Rotary International’s database and does not need to be entered by the user. It is updated daily. </a:t>
            </a:r>
            <a:r>
              <a:rPr lang="en-US" dirty="0" smtClean="0"/>
              <a:t>(CLICK)</a:t>
            </a:r>
            <a:endParaRPr lang="en-US" baseline="0" dirty="0" smtClean="0"/>
          </a:p>
          <a:p>
            <a:endParaRPr lang="en-US" baseline="0" dirty="0" smtClean="0"/>
          </a:p>
          <a:p>
            <a:r>
              <a:rPr lang="en-US" baseline="0" dirty="0" smtClean="0"/>
              <a:t>On many pages, your find little question marks in circles, which can be clicked for additional information. </a:t>
            </a:r>
            <a:r>
              <a:rPr lang="en-US" dirty="0" smtClean="0"/>
              <a:t>(CLICK)</a:t>
            </a:r>
          </a:p>
          <a:p>
            <a:endParaRPr lang="en-US" baseline="0" dirty="0" smtClean="0"/>
          </a:p>
          <a:p>
            <a:endParaRPr lang="en-US" baseline="0" dirty="0" smtClean="0"/>
          </a:p>
          <a:p>
            <a:r>
              <a:rPr lang="en-US" baseline="0" dirty="0" smtClean="0"/>
              <a:t>(CLICK)</a:t>
            </a:r>
          </a:p>
          <a:p>
            <a:endParaRPr lang="en-US" baseline="0" dirty="0" smtClean="0"/>
          </a:p>
        </p:txBody>
      </p:sp>
    </p:spTree>
    <p:extLst>
      <p:ext uri="{BB962C8B-B14F-4D97-AF65-F5344CB8AC3E}">
        <p14:creationId xmlns:p14="http://schemas.microsoft.com/office/powerpoint/2010/main" val="334996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Each tab has a link to resources on the left hand navigation</a:t>
            </a:r>
            <a:r>
              <a:rPr lang="en-US" baseline="0" dirty="0" smtClean="0"/>
              <a:t> bar. </a:t>
            </a:r>
            <a:r>
              <a:rPr lang="en-US" dirty="0" smtClean="0"/>
              <a:t>(CLICK)</a:t>
            </a:r>
            <a:br>
              <a:rPr lang="en-US" dirty="0" smtClean="0"/>
            </a:br>
            <a:r>
              <a:rPr lang="en-US" dirty="0" smtClean="0"/>
              <a:t/>
            </a:r>
            <a:br>
              <a:rPr lang="en-US" dirty="0" smtClean="0"/>
            </a:br>
            <a:r>
              <a:rPr lang="en-US" dirty="0" smtClean="0"/>
              <a:t>This will give you access to resources</a:t>
            </a:r>
            <a:r>
              <a:rPr lang="en-US" baseline="0" dirty="0" smtClean="0"/>
              <a:t> that can assist you in setting goals for your club. </a:t>
            </a:r>
            <a:r>
              <a:rPr lang="en-US" dirty="0" smtClean="0"/>
              <a:t>Resources</a:t>
            </a:r>
            <a:r>
              <a:rPr lang="en-US" baseline="0" dirty="0" smtClean="0"/>
              <a:t> include publications, links to relevant web pages, videos and much more.  (CLICK)</a:t>
            </a:r>
            <a:endParaRPr lang="en-US" dirty="0" smtClean="0"/>
          </a:p>
          <a:p>
            <a:endParaRPr lang="en-US" dirty="0" smtClean="0"/>
          </a:p>
        </p:txBody>
      </p:sp>
    </p:spTree>
    <p:extLst>
      <p:ext uri="{BB962C8B-B14F-4D97-AF65-F5344CB8AC3E}">
        <p14:creationId xmlns:p14="http://schemas.microsoft.com/office/powerpoint/2010/main" val="80672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understand why Rotary created Club Central in the first place. (CLICK)</a:t>
            </a:r>
          </a:p>
          <a:p>
            <a:endParaRPr lang="en-US" baseline="0" dirty="0" smtClean="0"/>
          </a:p>
          <a:p>
            <a:r>
              <a:rPr lang="en-US" baseline="0" dirty="0" smtClean="0"/>
              <a:t>First, Club Central pulls together all the data that was previously only available from several different reports. (CLICK)</a:t>
            </a:r>
          </a:p>
          <a:p>
            <a:r>
              <a:rPr lang="en-US" baseline="0" dirty="0" smtClean="0"/>
              <a:t>Second, replaces paper forms for membership and Rotary Foundation goals as well as the Planning Guide for Effective Clubs. (CLICK)</a:t>
            </a:r>
          </a:p>
          <a:p>
            <a:r>
              <a:rPr lang="en-US" baseline="0" dirty="0" smtClean="0"/>
              <a:t>Third, It fosters continuity in club planning by providing each incoming leader with a data track of previous years. (CLICK)</a:t>
            </a:r>
          </a:p>
          <a:p>
            <a:r>
              <a:rPr lang="en-US" baseline="0" dirty="0" smtClean="0"/>
              <a:t>Fourth, it promotes transparency in that all club members can view their club goals and progress. (CLICK)</a:t>
            </a:r>
          </a:p>
          <a:p>
            <a:r>
              <a:rPr lang="en-US" baseline="0" dirty="0" smtClean="0"/>
              <a:t>And fifth, it allows the creation of a central Rotary database for service projects – something we’ve never had before.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endParaRPr lang="en-US" baseline="0" dirty="0" smtClean="0"/>
          </a:p>
        </p:txBody>
      </p:sp>
    </p:spTree>
    <p:extLst>
      <p:ext uri="{BB962C8B-B14F-4D97-AF65-F5344CB8AC3E}">
        <p14:creationId xmlns:p14="http://schemas.microsoft.com/office/powerpoint/2010/main" val="3328977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Underneath</a:t>
            </a:r>
            <a:r>
              <a:rPr lang="en-US" baseline="0" dirty="0" smtClean="0"/>
              <a:t> the R</a:t>
            </a:r>
            <a:r>
              <a:rPr lang="en-US" dirty="0" smtClean="0"/>
              <a:t>esources link, you will find a section</a:t>
            </a:r>
            <a:r>
              <a:rPr lang="en-US" baseline="0" dirty="0" smtClean="0"/>
              <a:t> with reports you can view and </a:t>
            </a:r>
            <a:r>
              <a:rPr lang="en-US" dirty="0" smtClean="0"/>
              <a:t>download</a:t>
            </a:r>
            <a:r>
              <a:rPr lang="en-US" baseline="0" dirty="0" smtClean="0"/>
              <a:t> </a:t>
            </a:r>
            <a:r>
              <a:rPr lang="en-US" dirty="0" smtClean="0"/>
              <a:t>that </a:t>
            </a:r>
            <a:r>
              <a:rPr lang="en-US" dirty="0" smtClean="0"/>
              <a:t>are</a:t>
            </a:r>
            <a:r>
              <a:rPr lang="en-US" baseline="0" dirty="0" smtClean="0"/>
              <a:t> related</a:t>
            </a:r>
            <a:r>
              <a:rPr lang="en-US" dirty="0" smtClean="0"/>
              <a:t> to each of the three tabs. The</a:t>
            </a:r>
            <a:r>
              <a:rPr lang="en-US" baseline="0" dirty="0" smtClean="0"/>
              <a:t> reports you see will vary depending on your </a:t>
            </a:r>
            <a:r>
              <a:rPr lang="en-US" baseline="0" dirty="0" smtClean="0"/>
              <a:t>role in your club or district. (CLICK)</a:t>
            </a:r>
            <a:endParaRPr lang="en-US" dirty="0"/>
          </a:p>
        </p:txBody>
      </p:sp>
    </p:spTree>
    <p:extLst>
      <p:ext uri="{BB962C8B-B14F-4D97-AF65-F5344CB8AC3E}">
        <p14:creationId xmlns:p14="http://schemas.microsoft.com/office/powerpoint/2010/main" val="491618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that’s the overview. If you need more information or help with Club Central, </a:t>
            </a:r>
            <a:r>
              <a:rPr lang="en-US" baseline="0" smtClean="0"/>
              <a:t>check in with </a:t>
            </a:r>
            <a:r>
              <a:rPr lang="en-US" baseline="0" dirty="0" smtClean="0"/>
              <a:t>your Assistant Governor or contact the District 7930 support team: Randy Lindel (rlindel@cambridgerotary.org) and Bob Wicks (bwicks2@verizon.net).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luck.</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pPr/>
              <a:t>32</a:t>
            </a:fld>
            <a:endParaRPr lang="en-US"/>
          </a:p>
        </p:txBody>
      </p:sp>
    </p:spTree>
    <p:extLst>
      <p:ext uri="{BB962C8B-B14F-4D97-AF65-F5344CB8AC3E}">
        <p14:creationId xmlns:p14="http://schemas.microsoft.com/office/powerpoint/2010/main" val="6422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who can operate this system at the Club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Five officers have access to input goals and progress reports - (CLICK)</a:t>
            </a:r>
            <a:r>
              <a:rPr lang="en-US" baseline="0" dirty="0"/>
              <a:t> </a:t>
            </a:r>
            <a:r>
              <a:rPr lang="en-US" baseline="0" dirty="0" smtClean="0"/>
              <a:t>the President, (CLICK) Secretary, (CLICK) Treasurer, (CLICK) Membership Chair and (CLICK) </a:t>
            </a:r>
            <a:r>
              <a:rPr lang="en-US" b="0" baseline="0" dirty="0" smtClean="0"/>
              <a:t>Foundation Chair – </a:t>
            </a:r>
            <a:r>
              <a:rPr lang="en-US" baseline="0" dirty="0" smtClean="0"/>
              <a:t>(CLICK) for the year of service in which they hold those jobs.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(CLICK) the President-Elect has access to input goals for his or her presidential year as soon as they are registered as an incoming president in the RI database.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p>
        </p:txBody>
      </p:sp>
    </p:spTree>
    <p:extLst>
      <p:ext uri="{BB962C8B-B14F-4D97-AF65-F5344CB8AC3E}">
        <p14:creationId xmlns:p14="http://schemas.microsoft.com/office/powerpoint/2010/main" val="400615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multiple ways to get to Club Central. The most direct is at the web address www.rotary.org/clubcentral</a:t>
            </a:r>
          </a:p>
          <a:p>
            <a:endParaRPr lang="en-US" baseline="0" dirty="0" smtClean="0"/>
          </a:p>
          <a:p>
            <a:r>
              <a:rPr lang="en-US" baseline="0" dirty="0" smtClean="0"/>
              <a:t>(CLICK) </a:t>
            </a:r>
          </a:p>
          <a:p>
            <a:endParaRPr lang="en-US" baseline="0" dirty="0" smtClean="0"/>
          </a:p>
        </p:txBody>
      </p:sp>
    </p:spTree>
    <p:extLst>
      <p:ext uri="{BB962C8B-B14F-4D97-AF65-F5344CB8AC3E}">
        <p14:creationId xmlns:p14="http://schemas.microsoft.com/office/powerpoint/2010/main" val="163558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it is also available to every Rotarian via their My Rotary page. (CLICK)</a:t>
            </a:r>
          </a:p>
          <a:p>
            <a:endParaRPr lang="en-US" baseline="0" dirty="0" smtClean="0"/>
          </a:p>
        </p:txBody>
      </p:sp>
      <p:sp>
        <p:nvSpPr>
          <p:cNvPr id="4" name="Slide Number Placeholder 3"/>
          <p:cNvSpPr>
            <a:spLocks noGrp="1"/>
          </p:cNvSpPr>
          <p:nvPr>
            <p:ph type="sldNum" sz="quarter" idx="10"/>
          </p:nvPr>
        </p:nvSpPr>
        <p:spPr/>
        <p:txBody>
          <a:bodyPr/>
          <a:lstStyle/>
          <a:p>
            <a:fld id="{FE9C77E3-CF13-4B51-A943-38DF6B18C10A}" type="slidenum">
              <a:rPr lang="en-US" smtClean="0"/>
              <a:pPr/>
              <a:t>6</a:t>
            </a:fld>
            <a:endParaRPr lang="en-US"/>
          </a:p>
        </p:txBody>
      </p:sp>
    </p:spTree>
    <p:extLst>
      <p:ext uri="{BB962C8B-B14F-4D97-AF65-F5344CB8AC3E}">
        <p14:creationId xmlns:p14="http://schemas.microsoft.com/office/powerpoint/2010/main" val="252214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pull-back view of the whole My</a:t>
            </a:r>
            <a:r>
              <a:rPr lang="en-US" baseline="0" dirty="0" smtClean="0"/>
              <a:t> Rotary </a:t>
            </a:r>
            <a:r>
              <a:rPr lang="en-US" dirty="0" smtClean="0"/>
              <a:t>page. (CLICK)</a:t>
            </a:r>
          </a:p>
          <a:p>
            <a:endParaRPr lang="en-US" dirty="0" smtClean="0"/>
          </a:p>
          <a:p>
            <a:r>
              <a:rPr lang="en-US" dirty="0" smtClean="0"/>
              <a:t>On</a:t>
            </a:r>
            <a:r>
              <a:rPr lang="en-US" baseline="0" dirty="0" smtClean="0"/>
              <a:t> the lower left is a column called My Club Snapshot </a:t>
            </a:r>
            <a:r>
              <a:rPr lang="en-US" dirty="0" smtClean="0"/>
              <a:t>(CLICK)</a:t>
            </a:r>
          </a:p>
          <a:p>
            <a:endParaRPr lang="en-US" dirty="0" smtClean="0"/>
          </a:p>
          <a:p>
            <a:r>
              <a:rPr lang="en-US" baseline="0" dirty="0" smtClean="0"/>
              <a:t>(CLICK) </a:t>
            </a:r>
            <a:endParaRPr lang="en-US" dirty="0" smtClean="0"/>
          </a:p>
        </p:txBody>
      </p:sp>
      <p:sp>
        <p:nvSpPr>
          <p:cNvPr id="4" name="Slide Number Placeholder 3"/>
          <p:cNvSpPr>
            <a:spLocks noGrp="1"/>
          </p:cNvSpPr>
          <p:nvPr>
            <p:ph type="sldNum" sz="quarter" idx="10"/>
          </p:nvPr>
        </p:nvSpPr>
        <p:spPr/>
        <p:txBody>
          <a:bodyPr/>
          <a:lstStyle/>
          <a:p>
            <a:fld id="{FE9C77E3-CF13-4B51-A943-38DF6B18C10A}" type="slidenum">
              <a:rPr lang="en-US" smtClean="0"/>
              <a:pPr/>
              <a:t>7</a:t>
            </a:fld>
            <a:endParaRPr lang="en-US"/>
          </a:p>
        </p:txBody>
      </p:sp>
    </p:spTree>
    <p:extLst>
      <p:ext uri="{BB962C8B-B14F-4D97-AF65-F5344CB8AC3E}">
        <p14:creationId xmlns:p14="http://schemas.microsoft.com/office/powerpoint/2010/main" val="255153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a close-up of the Club Snapshot</a:t>
            </a:r>
            <a:r>
              <a:rPr lang="en-US" baseline="0" dirty="0" smtClean="0"/>
              <a:t> area which contains some </a:t>
            </a:r>
            <a:r>
              <a:rPr lang="en-US" dirty="0" smtClean="0"/>
              <a:t>basic information</a:t>
            </a:r>
            <a:r>
              <a:rPr lang="en-US" baseline="0" dirty="0" smtClean="0"/>
              <a:t> about your club (CLICK)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plus some data about club goals that comes from Club Central. </a:t>
            </a:r>
            <a:r>
              <a:rPr lang="en-US" dirty="0" smtClean="0"/>
              <a:t>This information is on every</a:t>
            </a:r>
            <a:r>
              <a:rPr lang="en-US" baseline="0" dirty="0" smtClean="0"/>
              <a:t> club member’s page </a:t>
            </a:r>
            <a:r>
              <a:rPr lang="en-US" dirty="0" smtClean="0"/>
              <a:t>(CLICK</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the bottom of this column</a:t>
            </a:r>
            <a:r>
              <a:rPr lang="en-US" baseline="0" dirty="0" smtClean="0"/>
              <a:t> is a link to Club Central where, again, every member can see the full detail of the club’s goals and progress. </a:t>
            </a:r>
            <a:r>
              <a:rPr lang="en-US" dirty="0" smtClean="0"/>
              <a:t>(CLICK)</a:t>
            </a:r>
          </a:p>
        </p:txBody>
      </p:sp>
      <p:sp>
        <p:nvSpPr>
          <p:cNvPr id="4" name="Slide Number Placeholder 3"/>
          <p:cNvSpPr>
            <a:spLocks noGrp="1"/>
          </p:cNvSpPr>
          <p:nvPr>
            <p:ph type="sldNum" sz="quarter" idx="10"/>
          </p:nvPr>
        </p:nvSpPr>
        <p:spPr/>
        <p:txBody>
          <a:bodyPr/>
          <a:lstStyle/>
          <a:p>
            <a:fld id="{FE9C77E3-CF13-4B51-A943-38DF6B18C10A}" type="slidenum">
              <a:rPr lang="en-US" smtClean="0"/>
              <a:pPr/>
              <a:t>8</a:t>
            </a:fld>
            <a:endParaRPr lang="en-US"/>
          </a:p>
        </p:txBody>
      </p:sp>
    </p:spTree>
    <p:extLst>
      <p:ext uri="{BB962C8B-B14F-4D97-AF65-F5344CB8AC3E}">
        <p14:creationId xmlns:p14="http://schemas.microsoft.com/office/powerpoint/2010/main" val="386494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Club Central, this is the default view</a:t>
            </a:r>
            <a:r>
              <a:rPr lang="en-US" baseline="0" dirty="0" smtClean="0"/>
              <a:t> for all Rotarians.  (CLICK)</a:t>
            </a:r>
          </a:p>
          <a:p>
            <a:endParaRPr lang="en-US" baseline="0" dirty="0" smtClean="0"/>
          </a:p>
          <a:p>
            <a:r>
              <a:rPr lang="en-US" baseline="0" dirty="0" smtClean="0"/>
              <a:t>On the left side are different views of the data. Today, we’ll focus on the Club View, but there are also District view , a Global worldwide view and some additional resources in this column. (CLICK) </a:t>
            </a:r>
          </a:p>
          <a:p>
            <a:endParaRPr lang="en-US" baseline="0" dirty="0" smtClean="0"/>
          </a:p>
          <a:p>
            <a:r>
              <a:rPr lang="en-US" baseline="0" dirty="0" smtClean="0"/>
              <a:t>Across the top are three category tabs for the data and planning of Club Central – Your Club, which deals primarily with membership, Service, which deals with club projects and activities and Foundation Giving, which tracks and plans for various foundation categories. (CLICK) </a:t>
            </a:r>
          </a:p>
          <a:p>
            <a:endParaRPr lang="en-US" baseline="0" dirty="0" smtClean="0"/>
          </a:p>
          <a:p>
            <a:r>
              <a:rPr lang="en-US" baseline="0" dirty="0" smtClean="0"/>
              <a:t>Today, we’ll be looking exclusively at the Club View. And when every Rotarian comes to Club Central, this is what they’ll see by default: the Club View and Your Club tab for the club in which they are a member. Even the President of RI sees this page for his or her club when they come here.</a:t>
            </a:r>
          </a:p>
          <a:p>
            <a:endParaRPr lang="en-US" baseline="0" dirty="0" smtClean="0"/>
          </a:p>
          <a:p>
            <a:r>
              <a:rPr lang="en-US" baseline="0" dirty="0" smtClean="0"/>
              <a:t>On this first screen, you’ll see a 5-year track of your membership goals and actuals, but there’s lots more to scroll down to.  Let’s pull back and take a look at the whole page on this Your Club tab. </a:t>
            </a:r>
            <a:r>
              <a:rPr lang="en-US" baseline="0" smtClean="0"/>
              <a:t>(CLICK)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9</a:t>
            </a:fld>
            <a:endParaRPr lang="en-US"/>
          </a:p>
        </p:txBody>
      </p:sp>
    </p:spTree>
    <p:extLst>
      <p:ext uri="{BB962C8B-B14F-4D97-AF65-F5344CB8AC3E}">
        <p14:creationId xmlns:p14="http://schemas.microsoft.com/office/powerpoint/2010/main" val="323160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33389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40470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391207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4/28/2014</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4451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7367451" y="6451097"/>
            <a:ext cx="1632858" cy="369332"/>
          </a:xfrm>
          <a:prstGeom prst="rect">
            <a:avLst/>
          </a:prstGeom>
          <a:solidFill>
            <a:schemeClr val="accent2">
              <a:lumMod val="75000"/>
            </a:schemeClr>
          </a:solidFill>
        </p:spPr>
        <p:txBody>
          <a:bodyPr wrap="square" rtlCol="0">
            <a:spAutoFit/>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2212" y="6451097"/>
            <a:ext cx="972968" cy="365274"/>
          </a:xfrm>
          <a:prstGeom prst="rect">
            <a:avLst/>
          </a:prstGeom>
        </p:spPr>
      </p:pic>
    </p:spTree>
    <p:extLst>
      <p:ext uri="{BB962C8B-B14F-4D97-AF65-F5344CB8AC3E}">
        <p14:creationId xmlns:p14="http://schemas.microsoft.com/office/powerpoint/2010/main" val="35593516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4/28/2014</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615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4/28/2014</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8273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4/28/2014</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1351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4/28/2014</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6220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4/28/2014</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132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4/28/2014</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7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227074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4/28/2014</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4181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4/28/2014</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4772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4/28/2014</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1482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4/28/2014</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045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16009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210200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616DD-B007-4FC5-877A-CAE37F7D6E84}" type="datetimeFigureOut">
              <a:rPr lang="en-US" smtClean="0"/>
              <a:pPr/>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4018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pPr/>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40097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16DD-B007-4FC5-877A-CAE37F7D6E84}" type="datetimeFigureOut">
              <a:rPr lang="en-US" smtClean="0"/>
              <a:pPr/>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21668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84976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val="6546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616DD-B007-4FC5-877A-CAE37F7D6E84}" type="datetimeFigureOut">
              <a:rPr lang="en-US" smtClean="0"/>
              <a:pPr/>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31E69-9C5D-448F-993A-8B801886229D}" type="slidenum">
              <a:rPr lang="en-US" smtClean="0"/>
              <a:pPr/>
              <a:t>‹#›</a:t>
            </a:fld>
            <a:endParaRPr lang="en-US"/>
          </a:p>
        </p:txBody>
      </p:sp>
    </p:spTree>
    <p:extLst>
      <p:ext uri="{BB962C8B-B14F-4D97-AF65-F5344CB8AC3E}">
        <p14:creationId xmlns:p14="http://schemas.microsoft.com/office/powerpoint/2010/main" val="87090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4/28/2014</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3558"/>
            <a:ext cx="9144000" cy="1731243"/>
          </a:xfrm>
          <a:prstGeom prst="rect">
            <a:avLst/>
          </a:prstGeom>
        </p:spPr>
        <p:txBody>
          <a:bodyPr wrap="square">
            <a:spAutoFit/>
          </a:bodyPr>
          <a:lstStyle/>
          <a:p>
            <a:pPr algn="ctr">
              <a:spcAft>
                <a:spcPts val="300"/>
              </a:spcAft>
            </a:pPr>
            <a:r>
              <a:rPr lang="en-US" sz="28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District </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7930</a:t>
            </a:r>
          </a:p>
          <a:p>
            <a:pPr algn="ctr"/>
            <a:r>
              <a:rPr lang="en-US" sz="28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Presidents-Elect</a:t>
            </a:r>
          </a:p>
          <a:p>
            <a:pPr algn="ctr"/>
            <a:endPar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April </a:t>
            </a:r>
            <a:r>
              <a:rPr lang="en-US" sz="24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16, </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2014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117"/>
            <a:ext cx="9144000" cy="2210486"/>
          </a:xfrm>
          <a:prstGeom prst="rect">
            <a:avLst/>
          </a:prstGeom>
        </p:spPr>
      </p:pic>
      <p:sp>
        <p:nvSpPr>
          <p:cNvPr id="2" name="TextBox 1"/>
          <p:cNvSpPr txBox="1"/>
          <p:nvPr/>
        </p:nvSpPr>
        <p:spPr>
          <a:xfrm>
            <a:off x="2999395" y="758130"/>
            <a:ext cx="3139898" cy="707886"/>
          </a:xfrm>
          <a:prstGeom prst="rect">
            <a:avLst/>
          </a:prstGeom>
          <a:noFill/>
        </p:spPr>
        <p:txBody>
          <a:bodyPr wrap="none" rtlCol="0">
            <a:spAutoFit/>
          </a:bodyPr>
          <a:lstStyle/>
          <a:p>
            <a:pPr algn="ctr"/>
            <a:r>
              <a:rPr lang="en-US" sz="4000" dirty="0" smtClean="0">
                <a:solidFill>
                  <a:schemeClr val="tx2"/>
                </a:solidFill>
              </a:rPr>
              <a:t>A Guided Tour</a:t>
            </a:r>
            <a:endParaRPr lang="en-US" sz="4000" dirty="0">
              <a:solidFill>
                <a:schemeClr val="tx2"/>
              </a:solidFill>
            </a:endParaRPr>
          </a:p>
        </p:txBody>
      </p:sp>
    </p:spTree>
    <p:extLst>
      <p:ext uri="{BB962C8B-B14F-4D97-AF65-F5344CB8AC3E}">
        <p14:creationId xmlns:p14="http://schemas.microsoft.com/office/powerpoint/2010/main" val="340253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95" y="0"/>
            <a:ext cx="1826409" cy="6858000"/>
          </a:xfrm>
          <a:prstGeom prst="rect">
            <a:avLst/>
          </a:prstGeom>
          <a:ln w="6350">
            <a:solidFill>
              <a:srgbClr val="000099"/>
            </a:solidFill>
          </a:ln>
        </p:spPr>
      </p:pic>
      <p:sp>
        <p:nvSpPr>
          <p:cNvPr id="3" name="TextBox 2"/>
          <p:cNvSpPr txBox="1"/>
          <p:nvPr/>
        </p:nvSpPr>
        <p:spPr>
          <a:xfrm>
            <a:off x="3632199" y="219075"/>
            <a:ext cx="5121275" cy="6647974"/>
          </a:xfrm>
          <a:prstGeom prst="rect">
            <a:avLst/>
          </a:prstGeom>
          <a:noFill/>
        </p:spPr>
        <p:txBody>
          <a:bodyPr wrap="square" rtlCol="0">
            <a:spAutoFit/>
          </a:bodyPr>
          <a:lstStyle/>
          <a:p>
            <a:r>
              <a:rPr lang="en-US" sz="2800" dirty="0" smtClean="0">
                <a:solidFill>
                  <a:srgbClr val="000099"/>
                </a:solidFill>
              </a:rPr>
              <a:t>Club View / Your Club Tab</a:t>
            </a:r>
          </a:p>
          <a:p>
            <a:endParaRPr lang="en-US" sz="2000" dirty="0" smtClean="0">
              <a:solidFill>
                <a:srgbClr val="000099"/>
              </a:solidFill>
            </a:endParaRPr>
          </a:p>
          <a:p>
            <a:r>
              <a:rPr lang="en-US" sz="2000" b="1" dirty="0" smtClean="0">
                <a:solidFill>
                  <a:srgbClr val="C00000"/>
                </a:solidFill>
              </a:rPr>
              <a:t>Trend Data</a:t>
            </a:r>
          </a:p>
          <a:p>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Membership history, goals &amp; retention</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Age and gender history</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smtClean="0">
              <a:solidFill>
                <a:srgbClr val="000099"/>
              </a:solidFill>
            </a:endParaRPr>
          </a:p>
          <a:p>
            <a:pPr>
              <a:buClr>
                <a:schemeClr val="accent2">
                  <a:lumMod val="50000"/>
                </a:schemeClr>
              </a:buClr>
            </a:pPr>
            <a:r>
              <a:rPr lang="en-US" sz="2000" b="1" dirty="0" smtClean="0">
                <a:solidFill>
                  <a:srgbClr val="C00000"/>
                </a:solidFill>
              </a:rPr>
              <a:t>Goals and Progress</a:t>
            </a:r>
          </a:p>
          <a:p>
            <a:pPr>
              <a:buClr>
                <a:schemeClr val="accent2">
                  <a:lumMod val="50000"/>
                </a:schemeClr>
              </a:buClr>
            </a:pPr>
            <a:endParaRPr lang="en-US" sz="2000" b="1" dirty="0">
              <a:solidFill>
                <a:srgbClr val="C00000"/>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Membership and retention</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Rotarian engagement</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Club communications</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Public relations</a:t>
            </a:r>
            <a:endParaRPr lang="en-US" sz="2000" dirty="0">
              <a:solidFill>
                <a:srgbClr val="000099"/>
              </a:solidFill>
            </a:endParaRPr>
          </a:p>
          <a:p>
            <a:pPr marL="285750" indent="-285750">
              <a:buFont typeface="Arial" panose="020B0604020202020204" pitchFamily="34" charset="0"/>
              <a:buChar char="•"/>
            </a:pPr>
            <a:endParaRPr lang="en-US" sz="2000" dirty="0">
              <a:solidFill>
                <a:srgbClr val="000099"/>
              </a:solidFill>
            </a:endParaRPr>
          </a:p>
          <a:p>
            <a:pPr marL="285750" indent="-285750">
              <a:buFont typeface="Arial" panose="020B0604020202020204" pitchFamily="34" charset="0"/>
              <a:buChar char="•"/>
            </a:pPr>
            <a:endParaRPr lang="en-US" sz="2000" dirty="0" smtClean="0">
              <a:solidFill>
                <a:srgbClr val="000099"/>
              </a:solidFill>
            </a:endParaRPr>
          </a:p>
          <a:p>
            <a:pPr marL="285750" indent="-285750">
              <a:buFont typeface="Arial" panose="020B0604020202020204" pitchFamily="34" charset="0"/>
              <a:buChar char="•"/>
            </a:pPr>
            <a:endParaRPr lang="en-US" dirty="0">
              <a:solidFill>
                <a:srgbClr val="000099"/>
              </a:solidFill>
            </a:endParaRPr>
          </a:p>
        </p:txBody>
      </p:sp>
      <p:cxnSp>
        <p:nvCxnSpPr>
          <p:cNvPr id="5" name="Straight Connector 4"/>
          <p:cNvCxnSpPr/>
          <p:nvPr/>
        </p:nvCxnSpPr>
        <p:spPr>
          <a:xfrm>
            <a:off x="3733800" y="752475"/>
            <a:ext cx="36957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71550" y="219074"/>
            <a:ext cx="1600200" cy="16668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1550" y="1885950"/>
            <a:ext cx="1600200" cy="9334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1550" y="2828925"/>
            <a:ext cx="1600200" cy="847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1550" y="3676650"/>
            <a:ext cx="1600200" cy="11715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1550" y="4848226"/>
            <a:ext cx="1600200" cy="6096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550" y="5467351"/>
            <a:ext cx="1600200" cy="86677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7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xit" presetSubtype="0" fill="hold" grpId="0"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xit" presetSubtype="0" fill="hold" grpId="2"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grpId="3"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xit" presetSubtype="0" fill="hold" grpId="4"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ntr" presetSubtype="0" fill="hold" grpId="5"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fade">
                                      <p:cBhvr>
                                        <p:cTn id="55" dur="500"/>
                                        <p:tgtEl>
                                          <p:spTgt spid="3">
                                            <p:txEl>
                                              <p:pRg st="15" end="15"/>
                                            </p:txEl>
                                          </p:spTgt>
                                        </p:tgtEl>
                                      </p:cBhvr>
                                    </p:animEffect>
                                  </p:childTnLst>
                                </p:cTn>
                              </p:par>
                              <p:par>
                                <p:cTn id="56" presetID="10" presetClass="exit" presetSubtype="0" fill="hold" grpId="6"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ntr" presetSubtype="0" fill="hold" grpId="7"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17" end="17"/>
                                            </p:txEl>
                                          </p:spTgt>
                                        </p:tgtEl>
                                        <p:attrNameLst>
                                          <p:attrName>style.visibility</p:attrName>
                                        </p:attrNameLst>
                                      </p:cBhvr>
                                      <p:to>
                                        <p:strVal val="visible"/>
                                      </p:to>
                                    </p:set>
                                    <p:animEffect transition="in" filter="fade">
                                      <p:cBhvr>
                                        <p:cTn id="66" dur="500"/>
                                        <p:tgtEl>
                                          <p:spTgt spid="3">
                                            <p:txEl>
                                              <p:pRg st="17" end="17"/>
                                            </p:txEl>
                                          </p:spTgt>
                                        </p:tgtEl>
                                      </p:cBhvr>
                                    </p:animEffect>
                                  </p:childTnLst>
                                </p:cTn>
                              </p:par>
                              <p:par>
                                <p:cTn id="67" presetID="10" presetClass="exit" presetSubtype="0" fill="hold" grpId="8" nodeType="with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10" presetClass="entr" presetSubtype="0" fill="hold" grpId="9"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7" grpId="2" animBg="1"/>
      <p:bldP spid="8" grpId="3" animBg="1"/>
      <p:bldP spid="8" grpId="4" animBg="1"/>
      <p:bldP spid="9" grpId="5" animBg="1"/>
      <p:bldP spid="9" grpId="6" animBg="1"/>
      <p:bldP spid="10" grpId="7" animBg="1"/>
      <p:bldP spid="10" grpId="8" animBg="1"/>
      <p:bldP spid="11" grpId="9"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7" y="0"/>
            <a:ext cx="7685065" cy="6858000"/>
          </a:xfrm>
          <a:prstGeom prst="rect">
            <a:avLst/>
          </a:prstGeom>
        </p:spPr>
      </p:pic>
      <p:sp>
        <p:nvSpPr>
          <p:cNvPr id="8" name="Rectangle 7"/>
          <p:cNvSpPr/>
          <p:nvPr/>
        </p:nvSpPr>
        <p:spPr bwMode="auto">
          <a:xfrm>
            <a:off x="4571999" y="1278204"/>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6" name="Rectangle 5"/>
          <p:cNvSpPr/>
          <p:nvPr/>
        </p:nvSpPr>
        <p:spPr bwMode="auto">
          <a:xfrm>
            <a:off x="2809874" y="1538554"/>
            <a:ext cx="695327" cy="30929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2047874" y="1729054"/>
            <a:ext cx="695327" cy="30929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09166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571999" y="1278204"/>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11" name="Rectangle 10"/>
          <p:cNvSpPr/>
          <p:nvPr/>
        </p:nvSpPr>
        <p:spPr bwMode="auto">
          <a:xfrm>
            <a:off x="2771774" y="1506804"/>
            <a:ext cx="2362201" cy="360096"/>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p:nvGrpSpPr>
        <p:grpSpPr>
          <a:xfrm>
            <a:off x="5055870" y="3351938"/>
            <a:ext cx="3498984" cy="1010514"/>
            <a:chOff x="1012074" y="2951922"/>
            <a:chExt cx="3616307" cy="885440"/>
          </a:xfrm>
        </p:grpSpPr>
        <p:sp>
          <p:nvSpPr>
            <p:cNvPr id="7" name="TextBox 6"/>
            <p:cNvSpPr txBox="1"/>
            <p:nvPr/>
          </p:nvSpPr>
          <p:spPr>
            <a:xfrm>
              <a:off x="1012074" y="3374407"/>
              <a:ext cx="3616307" cy="462955"/>
            </a:xfrm>
            <a:prstGeom prst="rect">
              <a:avLst/>
            </a:prstGeom>
            <a:solidFill>
              <a:schemeClr val="bg1"/>
            </a:solidFill>
            <a:ln w="38100">
              <a:solidFill>
                <a:srgbClr val="0066FF"/>
              </a:solidFill>
            </a:ln>
          </p:spPr>
          <p:txBody>
            <a:bodyPr wrap="square" rtlCol="0">
              <a:spAutoFit/>
            </a:bodyPr>
            <a:lstStyle/>
            <a:p>
              <a:pPr algn="ctr">
                <a:lnSpc>
                  <a:spcPts val="3400"/>
                </a:lnSpc>
              </a:pPr>
              <a:r>
                <a:rPr lang="en-US" sz="3200" dirty="0">
                  <a:solidFill>
                    <a:srgbClr val="0066CC"/>
                  </a:solidFill>
                </a:rPr>
                <a:t> </a:t>
              </a:r>
              <a:r>
                <a:rPr lang="en-US" sz="3200" dirty="0" smtClean="0">
                  <a:solidFill>
                    <a:srgbClr val="0066CC"/>
                  </a:solidFill>
                </a:rPr>
                <a:t> </a:t>
              </a:r>
              <a:r>
                <a:rPr lang="en-US" sz="2400" dirty="0" smtClean="0">
                  <a:solidFill>
                    <a:srgbClr val="0066CC"/>
                  </a:solidFill>
                </a:rPr>
                <a:t>Data from RI</a:t>
              </a:r>
              <a:endParaRPr lang="en-US" sz="2400" dirty="0">
                <a:solidFill>
                  <a:srgbClr val="0066CC"/>
                </a:solidFill>
              </a:endParaRPr>
            </a:p>
          </p:txBody>
        </p:sp>
        <p:sp>
          <p:nvSpPr>
            <p:cNvPr id="9" name="Rectangle 8"/>
            <p:cNvSpPr/>
            <p:nvPr/>
          </p:nvSpPr>
          <p:spPr bwMode="auto">
            <a:xfrm>
              <a:off x="1012074" y="2951922"/>
              <a:ext cx="3616307" cy="421008"/>
            </a:xfrm>
            <a:prstGeom prst="rect">
              <a:avLst/>
            </a:prstGeom>
            <a:solidFill>
              <a:srgbClr val="0066FF"/>
            </a:solidFill>
            <a:ln w="57150" cap="flat" cmpd="sng" algn="ctr">
              <a:solidFill>
                <a:srgbClr val="0070C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mj-lt"/>
                  <a:ea typeface="ヒラギノ角ゴ Pro W3" pitchFamily="16" charset="-128"/>
                </a:rPr>
                <a:t>Club Trends Tracking</a:t>
              </a:r>
              <a:endParaRPr kumimoji="0" lang="en-US" sz="2400" b="1" i="0" u="none" strike="noStrike" cap="none" normalizeH="0" baseline="0" dirty="0" smtClean="0">
                <a:ln>
                  <a:noFill/>
                </a:ln>
                <a:solidFill>
                  <a:schemeClr val="bg1"/>
                </a:solidFill>
                <a:effectLst/>
                <a:latin typeface="+mj-lt"/>
                <a:ea typeface="ヒラギノ角ゴ Pro W3" pitchFamily="16" charset="-128"/>
              </a:endParaRPr>
            </a:p>
          </p:txBody>
        </p:sp>
      </p:grpSp>
    </p:spTree>
    <p:extLst>
      <p:ext uri="{BB962C8B-B14F-4D97-AF65-F5344CB8AC3E}">
        <p14:creationId xmlns:p14="http://schemas.microsoft.com/office/powerpoint/2010/main" val="4156546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05" y="0"/>
            <a:ext cx="782279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498" y="1692718"/>
            <a:ext cx="535827" cy="2129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497" y="3596457"/>
            <a:ext cx="535827" cy="212957"/>
          </a:xfrm>
          <a:prstGeom prst="rect">
            <a:avLst/>
          </a:prstGeom>
        </p:spPr>
      </p:pic>
      <p:sp>
        <p:nvSpPr>
          <p:cNvPr id="9" name="Rectangle 8"/>
          <p:cNvSpPr/>
          <p:nvPr/>
        </p:nvSpPr>
        <p:spPr>
          <a:xfrm>
            <a:off x="6896098" y="3495677"/>
            <a:ext cx="766763" cy="428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96100" y="1590675"/>
            <a:ext cx="766763" cy="428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429822" y="4483425"/>
            <a:ext cx="4428427" cy="1432203"/>
            <a:chOff x="1012073" y="2951922"/>
            <a:chExt cx="4084510" cy="1019562"/>
          </a:xfrm>
        </p:grpSpPr>
        <p:sp>
          <p:nvSpPr>
            <p:cNvPr id="6" name="TextBox 5"/>
            <p:cNvSpPr txBox="1"/>
            <p:nvPr/>
          </p:nvSpPr>
          <p:spPr>
            <a:xfrm>
              <a:off x="1012073" y="3284967"/>
              <a:ext cx="4084510" cy="686517"/>
            </a:xfrm>
            <a:prstGeom prst="rect">
              <a:avLst/>
            </a:prstGeom>
            <a:solidFill>
              <a:schemeClr val="bg1"/>
            </a:solidFill>
            <a:ln w="38100">
              <a:solidFill>
                <a:srgbClr val="0066FF"/>
              </a:solidFill>
            </a:ln>
          </p:spPr>
          <p:txBody>
            <a:bodyPr wrap="square" rtlCol="0">
              <a:spAutoFit/>
            </a:bodyPr>
            <a:lstStyle/>
            <a:p>
              <a:pPr algn="ctr">
                <a:lnSpc>
                  <a:spcPts val="3400"/>
                </a:lnSpc>
                <a:spcBef>
                  <a:spcPts val="2400"/>
                </a:spcBef>
                <a:spcAft>
                  <a:spcPts val="2400"/>
                </a:spcAft>
              </a:pPr>
              <a:r>
                <a:rPr lang="en-US" sz="2400" dirty="0"/>
                <a:t> </a:t>
              </a:r>
              <a:r>
                <a:rPr lang="en-US" sz="2400" dirty="0" smtClean="0"/>
                <a:t> </a:t>
              </a:r>
              <a:r>
                <a:rPr lang="en-US" sz="2400" dirty="0" smtClean="0">
                  <a:solidFill>
                    <a:srgbClr val="0066FF"/>
                  </a:solidFill>
                </a:rPr>
                <a:t>Membership data from RI</a:t>
              </a:r>
              <a:r>
                <a:rPr lang="en-US" sz="2400" dirty="0" smtClean="0"/>
                <a:t/>
              </a:r>
              <a:br>
                <a:rPr lang="en-US" sz="2400" dirty="0" smtClean="0"/>
              </a:br>
              <a:r>
                <a:rPr lang="en-US" sz="2400" dirty="0" smtClean="0"/>
                <a:t> </a:t>
              </a:r>
              <a:r>
                <a:rPr lang="en-US" sz="2400" dirty="0" smtClean="0">
                  <a:solidFill>
                    <a:srgbClr val="0066FF"/>
                  </a:solidFill>
                </a:rPr>
                <a:t>All other goals/progress from you </a:t>
              </a:r>
            </a:p>
          </p:txBody>
        </p:sp>
        <p:sp>
          <p:nvSpPr>
            <p:cNvPr id="7" name="Rectangle 6"/>
            <p:cNvSpPr/>
            <p:nvPr/>
          </p:nvSpPr>
          <p:spPr bwMode="auto">
            <a:xfrm>
              <a:off x="1012074" y="2951922"/>
              <a:ext cx="4084509" cy="334285"/>
            </a:xfrm>
            <a:prstGeom prst="rect">
              <a:avLst/>
            </a:prstGeom>
            <a:solidFill>
              <a:srgbClr val="0066FF"/>
            </a:solidFill>
            <a:ln w="57150" cap="flat" cmpd="sng" algn="ctr">
              <a:solidFill>
                <a:srgbClr val="0066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mj-lt"/>
                  <a:ea typeface="ヒラギノ角ゴ Pro W3" pitchFamily="16" charset="-128"/>
                </a:rPr>
                <a:t>Club Goals and Progress</a:t>
              </a:r>
              <a:endParaRPr kumimoji="0" lang="en-US" sz="2400" b="1" i="0" u="none" strike="noStrike" cap="none" normalizeH="0" baseline="0" dirty="0" smtClean="0">
                <a:ln>
                  <a:noFill/>
                </a:ln>
                <a:solidFill>
                  <a:schemeClr val="bg1"/>
                </a:solidFill>
                <a:effectLst/>
                <a:latin typeface="+mj-lt"/>
                <a:ea typeface="ヒラギノ角ゴ Pro W3" pitchFamily="16" charset="-128"/>
              </a:endParaRPr>
            </a:p>
          </p:txBody>
        </p:sp>
      </p:grpSp>
      <p:sp>
        <p:nvSpPr>
          <p:cNvPr id="10" name="Rectangle 9"/>
          <p:cNvSpPr/>
          <p:nvPr/>
        </p:nvSpPr>
        <p:spPr>
          <a:xfrm>
            <a:off x="2895600" y="1117600"/>
            <a:ext cx="2882900" cy="5370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86300" y="1166111"/>
            <a:ext cx="965200" cy="428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96100" y="1590675"/>
            <a:ext cx="766763" cy="428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30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xit" presetSubtype="0" fill="hold"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animBg="1"/>
      <p:bldP spid="10" grpId="0" animBg="1"/>
      <p:bldP spid="10" grpId="1" animBg="1"/>
      <p:bldP spid="11"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69" y="0"/>
            <a:ext cx="8194261" cy="6858000"/>
          </a:xfrm>
          <a:prstGeom prst="rect">
            <a:avLst/>
          </a:prstGeom>
        </p:spPr>
      </p:pic>
      <p:sp>
        <p:nvSpPr>
          <p:cNvPr id="3" name="Rectangle 2"/>
          <p:cNvSpPr/>
          <p:nvPr/>
        </p:nvSpPr>
        <p:spPr>
          <a:xfrm>
            <a:off x="6108700" y="4076700"/>
            <a:ext cx="812800" cy="635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26300" y="4076700"/>
            <a:ext cx="850900" cy="635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91100" y="4940300"/>
            <a:ext cx="850900" cy="469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09800" y="2717800"/>
            <a:ext cx="51181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5943600"/>
            <a:ext cx="12573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0" y="4940300"/>
            <a:ext cx="850900" cy="469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1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19" y="0"/>
            <a:ext cx="7219561" cy="6858000"/>
          </a:xfrm>
          <a:prstGeom prst="rect">
            <a:avLst/>
          </a:prstGeom>
        </p:spPr>
      </p:pic>
    </p:spTree>
    <p:extLst>
      <p:ext uri="{BB962C8B-B14F-4D97-AF65-F5344CB8AC3E}">
        <p14:creationId xmlns:p14="http://schemas.microsoft.com/office/powerpoint/2010/main" val="3206099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0"/>
            <a:ext cx="7683500" cy="10250959"/>
          </a:xfrm>
          <a:prstGeom prst="rect">
            <a:avLst/>
          </a:prstGeom>
        </p:spPr>
      </p:pic>
      <p:sp>
        <p:nvSpPr>
          <p:cNvPr id="4" name="Rectangle 3"/>
          <p:cNvSpPr/>
          <p:nvPr/>
        </p:nvSpPr>
        <p:spPr>
          <a:xfrm>
            <a:off x="6057900" y="2730500"/>
            <a:ext cx="1638300" cy="482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97700" y="3213100"/>
            <a:ext cx="596900" cy="393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4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76" y="712101"/>
            <a:ext cx="8659112" cy="70334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5" y="4224"/>
            <a:ext cx="9144000" cy="836217"/>
          </a:xfrm>
          <a:prstGeom prst="rect">
            <a:avLst/>
          </a:prstGeom>
        </p:spPr>
      </p:pic>
      <p:sp>
        <p:nvSpPr>
          <p:cNvPr id="7" name="Rectangle 6"/>
          <p:cNvSpPr/>
          <p:nvPr/>
        </p:nvSpPr>
        <p:spPr>
          <a:xfrm>
            <a:off x="7274859" y="752442"/>
            <a:ext cx="726141" cy="363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74858" y="3748366"/>
            <a:ext cx="726141" cy="363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11185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1" y="19639"/>
            <a:ext cx="8026400" cy="68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626350" y="2552866"/>
            <a:ext cx="494032" cy="267426"/>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7622428" y="3190571"/>
            <a:ext cx="494032" cy="267426"/>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7630833" y="2866630"/>
            <a:ext cx="494032" cy="267426"/>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Rectangle 15"/>
          <p:cNvSpPr/>
          <p:nvPr/>
        </p:nvSpPr>
        <p:spPr bwMode="auto">
          <a:xfrm>
            <a:off x="7626911" y="3504335"/>
            <a:ext cx="494032" cy="267426"/>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0956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06"/>
          <a:stretch/>
        </p:blipFill>
        <p:spPr bwMode="auto">
          <a:xfrm>
            <a:off x="665921" y="-1"/>
            <a:ext cx="7712765" cy="683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08960" y="18288"/>
            <a:ext cx="804672" cy="438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97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5"/>
            <a:ext cx="9144000" cy="7820025"/>
          </a:xfrm>
          <a:prstGeom prst="rect">
            <a:avLst/>
          </a:prstGeom>
        </p:spPr>
      </p:pic>
      <p:sp>
        <p:nvSpPr>
          <p:cNvPr id="4" name="Rectangle 3"/>
          <p:cNvSpPr/>
          <p:nvPr/>
        </p:nvSpPr>
        <p:spPr bwMode="auto">
          <a:xfrm>
            <a:off x="2401639" y="2657856"/>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8" name="Group 7"/>
          <p:cNvGrpSpPr/>
          <p:nvPr/>
        </p:nvGrpSpPr>
        <p:grpSpPr>
          <a:xfrm>
            <a:off x="2498399" y="2956436"/>
            <a:ext cx="4763911" cy="522465"/>
            <a:chOff x="1915400" y="2918336"/>
            <a:chExt cx="4763911" cy="522465"/>
          </a:xfrm>
        </p:grpSpPr>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86333" y="2982025"/>
              <a:ext cx="4117794" cy="400110"/>
            </a:xfrm>
            <a:prstGeom prst="rect">
              <a:avLst/>
            </a:prstGeom>
            <a:noFill/>
          </p:spPr>
          <p:txBody>
            <a:bodyPr wrap="none" rtlCol="0">
              <a:spAutoFit/>
            </a:bodyPr>
            <a:lstStyle/>
            <a:p>
              <a:r>
                <a:rPr lang="en-US" sz="2000" b="1" dirty="0" smtClean="0">
                  <a:solidFill>
                    <a:schemeClr val="bg1"/>
                  </a:solidFill>
                </a:rPr>
                <a:t>Walk Through of Rotary Club Central</a:t>
              </a:r>
              <a:endParaRPr lang="en-US" sz="2000" b="1" dirty="0">
                <a:solidFill>
                  <a:schemeClr val="bg1"/>
                </a:solidFill>
              </a:endParaRPr>
            </a:p>
          </p:txBody>
        </p:sp>
      </p:grpSp>
      <p:grpSp>
        <p:nvGrpSpPr>
          <p:cNvPr id="11" name="Group 10"/>
          <p:cNvGrpSpPr/>
          <p:nvPr/>
        </p:nvGrpSpPr>
        <p:grpSpPr>
          <a:xfrm>
            <a:off x="2498399" y="4139118"/>
            <a:ext cx="4763911" cy="522465"/>
            <a:chOff x="1915400" y="3815014"/>
            <a:chExt cx="4763911" cy="522465"/>
          </a:xfrm>
        </p:grpSpPr>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186333" y="3878703"/>
              <a:ext cx="4411016" cy="400110"/>
            </a:xfrm>
            <a:prstGeom prst="rect">
              <a:avLst/>
            </a:prstGeom>
            <a:noFill/>
          </p:spPr>
          <p:txBody>
            <a:bodyPr wrap="none" rtlCol="0">
              <a:spAutoFit/>
            </a:bodyPr>
            <a:lstStyle/>
            <a:p>
              <a:r>
                <a:rPr lang="en-US" sz="2000" b="1" dirty="0" smtClean="0">
                  <a:solidFill>
                    <a:schemeClr val="bg1"/>
                  </a:solidFill>
                </a:rPr>
                <a:t>Workshop – Navigating / Entering Goals</a:t>
              </a:r>
              <a:endParaRPr lang="en-US" sz="2000" b="1" dirty="0">
                <a:solidFill>
                  <a:schemeClr val="bg1"/>
                </a:solidFill>
              </a:endParaRPr>
            </a:p>
          </p:txBody>
        </p:sp>
      </p:grpSp>
    </p:spTree>
    <p:extLst>
      <p:ext uri="{BB962C8B-B14F-4D97-AF65-F5344CB8AC3E}">
        <p14:creationId xmlns:p14="http://schemas.microsoft.com/office/powerpoint/2010/main" val="112386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728" y="0"/>
            <a:ext cx="1953343" cy="6858000"/>
          </a:xfrm>
          <a:prstGeom prst="rect">
            <a:avLst/>
          </a:prstGeom>
          <a:ln>
            <a:solidFill>
              <a:srgbClr val="000099"/>
            </a:solidFill>
          </a:ln>
        </p:spPr>
      </p:pic>
      <p:sp>
        <p:nvSpPr>
          <p:cNvPr id="3" name="TextBox 2"/>
          <p:cNvSpPr txBox="1"/>
          <p:nvPr/>
        </p:nvSpPr>
        <p:spPr>
          <a:xfrm>
            <a:off x="3632199" y="219075"/>
            <a:ext cx="5121275" cy="6955750"/>
          </a:xfrm>
          <a:prstGeom prst="rect">
            <a:avLst/>
          </a:prstGeom>
          <a:noFill/>
        </p:spPr>
        <p:txBody>
          <a:bodyPr wrap="square" rtlCol="0">
            <a:spAutoFit/>
          </a:bodyPr>
          <a:lstStyle/>
          <a:p>
            <a:r>
              <a:rPr lang="en-US" sz="2800" dirty="0" smtClean="0">
                <a:solidFill>
                  <a:srgbClr val="000099"/>
                </a:solidFill>
              </a:rPr>
              <a:t>Club View / Service Tab</a:t>
            </a:r>
          </a:p>
          <a:p>
            <a:endParaRPr lang="en-US" sz="2000" dirty="0" smtClean="0">
              <a:solidFill>
                <a:srgbClr val="000099"/>
              </a:solidFill>
            </a:endParaRPr>
          </a:p>
          <a:p>
            <a:r>
              <a:rPr lang="en-US" sz="2000" b="1" dirty="0" smtClean="0">
                <a:solidFill>
                  <a:srgbClr val="C00000"/>
                </a:solidFill>
              </a:rPr>
              <a:t>Trend Data</a:t>
            </a:r>
          </a:p>
          <a:p>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Service Volunteers, Hours &amp; Resources</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smtClean="0">
              <a:solidFill>
                <a:srgbClr val="000099"/>
              </a:solidFill>
            </a:endParaRPr>
          </a:p>
          <a:p>
            <a:pPr>
              <a:buClr>
                <a:schemeClr val="accent2">
                  <a:lumMod val="50000"/>
                </a:schemeClr>
              </a:buClr>
            </a:pPr>
            <a:r>
              <a:rPr lang="en-US" sz="2000" b="1" dirty="0" smtClean="0">
                <a:solidFill>
                  <a:srgbClr val="C00000"/>
                </a:solidFill>
              </a:rPr>
              <a:t>Goals and Progress</a:t>
            </a:r>
          </a:p>
          <a:p>
            <a:pPr>
              <a:buClr>
                <a:schemeClr val="accent2">
                  <a:lumMod val="50000"/>
                </a:schemeClr>
              </a:buClr>
            </a:pPr>
            <a:endParaRPr lang="en-US" sz="2000" b="1" dirty="0" smtClean="0">
              <a:solidFill>
                <a:srgbClr val="C00000"/>
              </a:solidFill>
            </a:endParaRPr>
          </a:p>
          <a:p>
            <a:pPr>
              <a:buClr>
                <a:schemeClr val="accent2">
                  <a:lumMod val="50000"/>
                </a:schemeClr>
              </a:buClr>
            </a:pPr>
            <a:endParaRPr lang="en-US" sz="2000" b="1" dirty="0">
              <a:solidFill>
                <a:srgbClr val="C00000"/>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Service Projects &amp; Activities</a:t>
            </a:r>
          </a:p>
          <a:p>
            <a:pPr marL="342900" indent="-342900">
              <a:buClr>
                <a:schemeClr val="accent2">
                  <a:lumMod val="50000"/>
                </a:schemeClr>
              </a:buClr>
              <a:buFont typeface="Wingdings" panose="05000000000000000000" pitchFamily="2" charset="2"/>
              <a:buChar char=""/>
            </a:pPr>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smtClean="0">
              <a:solidFill>
                <a:srgbClr val="000099"/>
              </a:solidFill>
            </a:endParaRPr>
          </a:p>
          <a:p>
            <a:pPr>
              <a:buClr>
                <a:schemeClr val="accent2">
                  <a:lumMod val="50000"/>
                </a:schemeClr>
              </a:buCl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New Generations Clubs &amp; Participants</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endParaRPr lang="en-US" sz="2000" dirty="0">
              <a:solidFill>
                <a:srgbClr val="000099"/>
              </a:solidFill>
            </a:endParaRPr>
          </a:p>
          <a:p>
            <a:pPr marL="285750" indent="-285750">
              <a:buFont typeface="Arial" panose="020B0604020202020204" pitchFamily="34" charset="0"/>
              <a:buChar char="•"/>
            </a:pPr>
            <a:endParaRPr lang="en-US" sz="2000" dirty="0" smtClean="0">
              <a:solidFill>
                <a:srgbClr val="000099"/>
              </a:solidFill>
            </a:endParaRPr>
          </a:p>
          <a:p>
            <a:pPr marL="285750" indent="-285750">
              <a:buFont typeface="Arial" panose="020B0604020202020204" pitchFamily="34" charset="0"/>
              <a:buChar char="•"/>
            </a:pPr>
            <a:endParaRPr lang="en-US" dirty="0">
              <a:solidFill>
                <a:srgbClr val="000099"/>
              </a:solidFill>
            </a:endParaRPr>
          </a:p>
        </p:txBody>
      </p:sp>
      <p:cxnSp>
        <p:nvCxnSpPr>
          <p:cNvPr id="5" name="Straight Connector 4"/>
          <p:cNvCxnSpPr/>
          <p:nvPr/>
        </p:nvCxnSpPr>
        <p:spPr>
          <a:xfrm>
            <a:off x="3771900" y="752475"/>
            <a:ext cx="33147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4027" y="927100"/>
            <a:ext cx="1966043" cy="2133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4027" y="3581400"/>
            <a:ext cx="1966043" cy="1752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4027" y="5334000"/>
            <a:ext cx="1966043" cy="1219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7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7" end="17"/>
                                            </p:txEl>
                                          </p:spTgt>
                                        </p:tgtEl>
                                        <p:attrNameLst>
                                          <p:attrName>style.visibility</p:attrName>
                                        </p:attrNameLst>
                                      </p:cBhvr>
                                      <p:to>
                                        <p:strVal val="visible"/>
                                      </p:to>
                                    </p:set>
                                    <p:animEffect transition="in" filter="fade">
                                      <p:cBhvr>
                                        <p:cTn id="36" dur="500"/>
                                        <p:tgtEl>
                                          <p:spTgt spid="3">
                                            <p:txEl>
                                              <p:pRg st="17" end="17"/>
                                            </p:txEl>
                                          </p:spTgt>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2" grpId="1"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79904"/>
          </a:xfrm>
          <a:prstGeom prst="rect">
            <a:avLst/>
          </a:prstGeom>
        </p:spPr>
      </p:pic>
      <p:sp>
        <p:nvSpPr>
          <p:cNvPr id="3" name="Rectangle 2"/>
          <p:cNvSpPr/>
          <p:nvPr/>
        </p:nvSpPr>
        <p:spPr>
          <a:xfrm>
            <a:off x="6896100" y="177800"/>
            <a:ext cx="838200" cy="4191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62600" y="1562100"/>
            <a:ext cx="838200" cy="3175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667" y="0"/>
            <a:ext cx="5512533" cy="10551598"/>
          </a:xfrm>
          <a:prstGeom prst="rect">
            <a:avLst/>
          </a:prstGeom>
        </p:spPr>
      </p:pic>
      <p:sp>
        <p:nvSpPr>
          <p:cNvPr id="3" name="Rectangle 2"/>
          <p:cNvSpPr/>
          <p:nvPr/>
        </p:nvSpPr>
        <p:spPr>
          <a:xfrm>
            <a:off x="2476500" y="2311400"/>
            <a:ext cx="1447800" cy="1346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0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567" y="-3073401"/>
            <a:ext cx="5106133" cy="9773703"/>
          </a:xfrm>
          <a:prstGeom prst="rect">
            <a:avLst/>
          </a:prstGeom>
        </p:spPr>
      </p:pic>
      <p:sp>
        <p:nvSpPr>
          <p:cNvPr id="3" name="Rectangle 2"/>
          <p:cNvSpPr/>
          <p:nvPr/>
        </p:nvSpPr>
        <p:spPr>
          <a:xfrm>
            <a:off x="2501900" y="914400"/>
            <a:ext cx="1016000" cy="33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01900" y="3477151"/>
            <a:ext cx="1016000" cy="33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6032500"/>
            <a:ext cx="901700" cy="266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408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921416"/>
            <a:ext cx="7747000" cy="4076805"/>
          </a:xfrm>
          <a:prstGeom prst="rect">
            <a:avLst/>
          </a:prstGeom>
        </p:spPr>
      </p:pic>
    </p:spTree>
    <p:extLst>
      <p:ext uri="{BB962C8B-B14F-4D97-AF65-F5344CB8AC3E}">
        <p14:creationId xmlns:p14="http://schemas.microsoft.com/office/powerpoint/2010/main" val="377940787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14" y="2"/>
            <a:ext cx="9545694" cy="7175240"/>
          </a:xfrm>
          <a:prstGeom prst="rect">
            <a:avLst/>
          </a:prstGeom>
        </p:spPr>
      </p:pic>
      <p:sp>
        <p:nvSpPr>
          <p:cNvPr id="3" name="Rectangle 2"/>
          <p:cNvSpPr/>
          <p:nvPr/>
        </p:nvSpPr>
        <p:spPr>
          <a:xfrm>
            <a:off x="4099123" y="1542304"/>
            <a:ext cx="841248" cy="2857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381" y="4019550"/>
            <a:ext cx="842169" cy="331345"/>
          </a:xfrm>
          <a:prstGeom prst="rect">
            <a:avLst/>
          </a:prstGeom>
        </p:spPr>
      </p:pic>
      <p:sp>
        <p:nvSpPr>
          <p:cNvPr id="5" name="Rectangle 4"/>
          <p:cNvSpPr/>
          <p:nvPr/>
        </p:nvSpPr>
        <p:spPr>
          <a:xfrm>
            <a:off x="4968946" y="4010025"/>
            <a:ext cx="1060379" cy="4000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7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8" y="0"/>
            <a:ext cx="2481623" cy="6858000"/>
          </a:xfrm>
          <a:prstGeom prst="rect">
            <a:avLst/>
          </a:prstGeom>
        </p:spPr>
      </p:pic>
      <p:sp>
        <p:nvSpPr>
          <p:cNvPr id="3" name="TextBox 2"/>
          <p:cNvSpPr txBox="1"/>
          <p:nvPr/>
        </p:nvSpPr>
        <p:spPr>
          <a:xfrm>
            <a:off x="3632199" y="219075"/>
            <a:ext cx="5410201" cy="7109639"/>
          </a:xfrm>
          <a:prstGeom prst="rect">
            <a:avLst/>
          </a:prstGeom>
          <a:noFill/>
        </p:spPr>
        <p:txBody>
          <a:bodyPr wrap="square" rtlCol="0">
            <a:spAutoFit/>
          </a:bodyPr>
          <a:lstStyle/>
          <a:p>
            <a:r>
              <a:rPr lang="en-US" sz="2800" dirty="0" smtClean="0">
                <a:solidFill>
                  <a:srgbClr val="000099"/>
                </a:solidFill>
              </a:rPr>
              <a:t>Club View / Foundation Giving Tab</a:t>
            </a:r>
          </a:p>
          <a:p>
            <a:endParaRPr lang="en-US" sz="2000" dirty="0" smtClean="0">
              <a:solidFill>
                <a:srgbClr val="000099"/>
              </a:solidFill>
            </a:endParaRPr>
          </a:p>
          <a:p>
            <a:r>
              <a:rPr lang="en-US" sz="2000" b="1" dirty="0" smtClean="0">
                <a:solidFill>
                  <a:srgbClr val="C00000"/>
                </a:solidFill>
              </a:rPr>
              <a:t>Trend Data</a:t>
            </a:r>
          </a:p>
          <a:p>
            <a:endParaRPr lang="en-US" sz="2000" dirty="0" smtClean="0">
              <a:solidFill>
                <a:srgbClr val="000099"/>
              </a:solidFill>
            </a:endParaRPr>
          </a:p>
          <a:p>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Club total giving: 5-year goal and actual</a:t>
            </a:r>
          </a:p>
          <a:p>
            <a:pPr>
              <a:buClr>
                <a:schemeClr val="accent2">
                  <a:lumMod val="50000"/>
                </a:schemeClr>
              </a:buClr>
            </a:pPr>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lnSpc>
                <a:spcPct val="150000"/>
              </a:lnSpc>
              <a:buClr>
                <a:schemeClr val="accent2">
                  <a:lumMod val="50000"/>
                </a:schemeClr>
              </a:buClr>
              <a:buFont typeface="Wingdings" panose="05000000000000000000" pitchFamily="2" charset="2"/>
              <a:buChar char=""/>
            </a:pPr>
            <a:endParaRPr lang="en-US" sz="2000" dirty="0" smtClean="0">
              <a:solidFill>
                <a:srgbClr val="000099"/>
              </a:solidFill>
            </a:endParaRPr>
          </a:p>
          <a:p>
            <a:pPr>
              <a:buClr>
                <a:schemeClr val="accent2">
                  <a:lumMod val="50000"/>
                </a:schemeClr>
              </a:buClr>
            </a:pPr>
            <a:r>
              <a:rPr lang="en-US" sz="2000" b="1" dirty="0" smtClean="0">
                <a:solidFill>
                  <a:srgbClr val="C00000"/>
                </a:solidFill>
              </a:rPr>
              <a:t>Goals and Progress</a:t>
            </a:r>
          </a:p>
          <a:p>
            <a:pPr>
              <a:lnSpc>
                <a:spcPct val="150000"/>
              </a:lnSpc>
              <a:buClr>
                <a:schemeClr val="accent2">
                  <a:lumMod val="50000"/>
                </a:schemeClr>
              </a:buClr>
            </a:pPr>
            <a:endParaRPr lang="en-US" sz="2000" b="1" dirty="0">
              <a:solidFill>
                <a:srgbClr val="C00000"/>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Annual Fund: PHS, Sustaining, EREY</a:t>
            </a:r>
          </a:p>
          <a:p>
            <a:pPr marL="342900" indent="-342900">
              <a:buClr>
                <a:schemeClr val="accent2">
                  <a:lumMod val="50000"/>
                </a:schemeClr>
              </a:buClr>
              <a:buFont typeface="Wingdings" panose="05000000000000000000" pitchFamily="2" charset="2"/>
              <a:buChar char=""/>
            </a:pPr>
            <a:endParaRPr lang="en-US" sz="2000" dirty="0" smtClean="0">
              <a:solidFill>
                <a:srgbClr val="000099"/>
              </a:solidFill>
            </a:endParaRP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Polio Plus Fund</a:t>
            </a:r>
          </a:p>
          <a:p>
            <a:pPr>
              <a:lnSpc>
                <a:spcPct val="150000"/>
              </a:lnSpc>
              <a:buClr>
                <a:schemeClr val="accent2">
                  <a:lumMod val="50000"/>
                </a:schemeClr>
              </a:buClr>
            </a:pPr>
            <a:endParaRPr lang="en-US" sz="2000" dirty="0">
              <a:solidFill>
                <a:srgbClr val="000099"/>
              </a:solidFill>
            </a:endParaRPr>
          </a:p>
          <a:p>
            <a:pPr marL="342900" indent="-342900">
              <a:buClr>
                <a:schemeClr val="accent2">
                  <a:lumMod val="50000"/>
                </a:schemeClr>
              </a:buClr>
              <a:buFont typeface="Wingdings" panose="05000000000000000000" pitchFamily="2" charset="2"/>
              <a:buChar char=""/>
            </a:pPr>
            <a:r>
              <a:rPr lang="en-US" sz="2000" dirty="0" smtClean="0">
                <a:solidFill>
                  <a:srgbClr val="000099"/>
                </a:solidFill>
              </a:rPr>
              <a:t>Major Gifts, Endowment Funds</a:t>
            </a:r>
          </a:p>
          <a:p>
            <a:pPr marL="342900" indent="-342900">
              <a:buClr>
                <a:schemeClr val="accent2">
                  <a:lumMod val="50000"/>
                </a:schemeClr>
              </a:buClr>
              <a:buFont typeface="Wingdings" panose="05000000000000000000" pitchFamily="2" charset="2"/>
              <a:buChar char=""/>
            </a:pPr>
            <a:endParaRPr lang="en-US" sz="2000" dirty="0">
              <a:solidFill>
                <a:srgbClr val="000099"/>
              </a:solidFill>
            </a:endParaRPr>
          </a:p>
          <a:p>
            <a:endParaRPr lang="en-US" sz="2000" dirty="0">
              <a:solidFill>
                <a:srgbClr val="000099"/>
              </a:solidFill>
            </a:endParaRPr>
          </a:p>
          <a:p>
            <a:pPr marL="285750" indent="-285750">
              <a:buFont typeface="Arial" panose="020B0604020202020204" pitchFamily="34" charset="0"/>
              <a:buChar char="•"/>
            </a:pPr>
            <a:endParaRPr lang="en-US" sz="2000" dirty="0" smtClean="0">
              <a:solidFill>
                <a:srgbClr val="000099"/>
              </a:solidFill>
            </a:endParaRPr>
          </a:p>
          <a:p>
            <a:pPr marL="285750" indent="-285750">
              <a:buFont typeface="Arial" panose="020B0604020202020204" pitchFamily="34" charset="0"/>
              <a:buChar char="•"/>
            </a:pPr>
            <a:endParaRPr lang="en-US" dirty="0">
              <a:solidFill>
                <a:srgbClr val="000099"/>
              </a:solidFill>
            </a:endParaRPr>
          </a:p>
        </p:txBody>
      </p:sp>
      <p:cxnSp>
        <p:nvCxnSpPr>
          <p:cNvPr id="5" name="Straight Connector 4"/>
          <p:cNvCxnSpPr/>
          <p:nvPr/>
        </p:nvCxnSpPr>
        <p:spPr>
          <a:xfrm>
            <a:off x="3771900" y="752475"/>
            <a:ext cx="4902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4027" y="927100"/>
            <a:ext cx="2094273" cy="2349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4027" y="3581400"/>
            <a:ext cx="2094273" cy="13843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4027" y="4965700"/>
            <a:ext cx="2094273" cy="4699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4027" y="5435600"/>
            <a:ext cx="2094273" cy="698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par>
                                <p:cTn id="48" presetID="10" presetClass="exit" presetSubtype="0" fill="hold" grpId="1"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2" grpId="1" animBg="1"/>
      <p:bldP spid="13" grpId="0" animBg="1"/>
      <p:bldP spid="13"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9" name="Rectangle 8"/>
          <p:cNvSpPr/>
          <p:nvPr/>
        </p:nvSpPr>
        <p:spPr bwMode="auto">
          <a:xfrm>
            <a:off x="6515100" y="1275443"/>
            <a:ext cx="520700" cy="29028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87449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24545"/>
            <a:ext cx="1204686" cy="29028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423190"/>
            <a:ext cx="1204686" cy="29028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Rectangle 2"/>
          <p:cNvSpPr/>
          <p:nvPr/>
        </p:nvSpPr>
        <p:spPr>
          <a:xfrm>
            <a:off x="3146612" y="645459"/>
            <a:ext cx="430306" cy="2958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19140" y="3645834"/>
            <a:ext cx="572060" cy="307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19140" y="5065059"/>
            <a:ext cx="572060" cy="307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19140" y="4350684"/>
            <a:ext cx="572060" cy="307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24040" y="3645834"/>
            <a:ext cx="762560" cy="307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24040" y="4350684"/>
            <a:ext cx="762560" cy="307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4040" y="5065059"/>
            <a:ext cx="762560" cy="307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79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3" grpId="0" animBg="1"/>
      <p:bldP spid="4" grpId="0" animBg="1"/>
      <p:bldP spid="4"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8" y="-13448"/>
            <a:ext cx="9277268" cy="7113494"/>
          </a:xfrm>
          <a:prstGeom prst="rect">
            <a:avLst/>
          </a:prstGeom>
        </p:spPr>
      </p:pic>
    </p:spTree>
    <p:extLst>
      <p:ext uri="{BB962C8B-B14F-4D97-AF65-F5344CB8AC3E}">
        <p14:creationId xmlns:p14="http://schemas.microsoft.com/office/powerpoint/2010/main" val="30643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5"/>
            <a:ext cx="9144000" cy="7820025"/>
          </a:xfrm>
          <a:prstGeom prst="rect">
            <a:avLst/>
          </a:prstGeom>
        </p:spPr>
      </p:pic>
      <p:sp>
        <p:nvSpPr>
          <p:cNvPr id="5" name="TextBox 4"/>
          <p:cNvSpPr txBox="1"/>
          <p:nvPr/>
        </p:nvSpPr>
        <p:spPr>
          <a:xfrm>
            <a:off x="2283574" y="2272129"/>
            <a:ext cx="6537960" cy="4001095"/>
          </a:xfrm>
          <a:prstGeom prst="rect">
            <a:avLst/>
          </a:prstGeom>
          <a:noFill/>
        </p:spPr>
        <p:txBody>
          <a:bodyPr wrap="square" rtlCol="0">
            <a:spAutoFit/>
          </a:bodyPr>
          <a:lstStyle/>
          <a:p>
            <a:pPr>
              <a:spcAft>
                <a:spcPts val="1200"/>
              </a:spcAft>
              <a:buClr>
                <a:schemeClr val="accent6"/>
              </a:buClr>
              <a:buSzPct val="75000"/>
            </a:pPr>
            <a:r>
              <a:rPr lang="en-US" sz="2800" dirty="0" smtClean="0">
                <a:solidFill>
                  <a:srgbClr val="000099"/>
                </a:solidFill>
              </a:rPr>
              <a:t>Why Club Central?</a:t>
            </a:r>
            <a:r>
              <a:rPr lang="en-US" sz="2800" dirty="0">
                <a:solidFill>
                  <a:srgbClr val="000099"/>
                </a:solidFill>
              </a:rPr>
              <a:t> </a:t>
            </a:r>
          </a:p>
          <a:p>
            <a:pPr marL="571500" indent="-571500">
              <a:spcAft>
                <a:spcPts val="1200"/>
              </a:spcAft>
              <a:buClr>
                <a:schemeClr val="accent6"/>
              </a:buClr>
              <a:buSzPct val="75000"/>
              <a:buFont typeface="Wingdings" panose="05000000000000000000" pitchFamily="2" charset="2"/>
              <a:buChar char="v"/>
            </a:pPr>
            <a:r>
              <a:rPr lang="en-US" sz="2800" dirty="0" smtClean="0">
                <a:solidFill>
                  <a:srgbClr val="000099"/>
                </a:solidFill>
              </a:rPr>
              <a:t>Consolidate </a:t>
            </a:r>
            <a:r>
              <a:rPr lang="en-US" sz="2800" dirty="0">
                <a:solidFill>
                  <a:srgbClr val="000099"/>
                </a:solidFill>
              </a:rPr>
              <a:t>data in one location</a:t>
            </a:r>
          </a:p>
          <a:p>
            <a:pPr marL="571500" indent="-571500">
              <a:spcAft>
                <a:spcPts val="1200"/>
              </a:spcAft>
              <a:buClr>
                <a:schemeClr val="accent6"/>
              </a:buClr>
              <a:buSzPct val="75000"/>
              <a:buFont typeface="Wingdings" panose="05000000000000000000" pitchFamily="2" charset="2"/>
              <a:buChar char="v"/>
            </a:pPr>
            <a:r>
              <a:rPr lang="en-US" sz="2800" dirty="0">
                <a:solidFill>
                  <a:srgbClr val="000099"/>
                </a:solidFill>
              </a:rPr>
              <a:t>Eliminate paper</a:t>
            </a:r>
          </a:p>
          <a:p>
            <a:pPr marL="571500" indent="-571500">
              <a:spcAft>
                <a:spcPts val="1200"/>
              </a:spcAft>
              <a:buClr>
                <a:schemeClr val="accent6"/>
              </a:buClr>
              <a:buSzPct val="75000"/>
              <a:buFont typeface="Wingdings" panose="05000000000000000000" pitchFamily="2" charset="2"/>
              <a:buChar char="v"/>
            </a:pPr>
            <a:r>
              <a:rPr lang="en-US" sz="2800" dirty="0">
                <a:solidFill>
                  <a:srgbClr val="000099"/>
                </a:solidFill>
              </a:rPr>
              <a:t>Foster continuity in leadership</a:t>
            </a:r>
          </a:p>
          <a:p>
            <a:pPr marL="571500" indent="-571500">
              <a:spcAft>
                <a:spcPts val="1200"/>
              </a:spcAft>
              <a:buClr>
                <a:schemeClr val="accent6"/>
              </a:buClr>
              <a:buSzPct val="75000"/>
              <a:buFont typeface="Wingdings" panose="05000000000000000000" pitchFamily="2" charset="2"/>
              <a:buChar char="v"/>
            </a:pPr>
            <a:r>
              <a:rPr lang="en-US" sz="2800" dirty="0" smtClean="0">
                <a:solidFill>
                  <a:srgbClr val="000099"/>
                </a:solidFill>
              </a:rPr>
              <a:t>Create </a:t>
            </a:r>
            <a:r>
              <a:rPr lang="en-US" sz="2800" dirty="0">
                <a:solidFill>
                  <a:srgbClr val="000099"/>
                </a:solidFill>
              </a:rPr>
              <a:t>transparency</a:t>
            </a:r>
          </a:p>
          <a:p>
            <a:pPr marL="571500" indent="-571500">
              <a:buClr>
                <a:schemeClr val="accent6"/>
              </a:buClr>
              <a:buSzPct val="75000"/>
              <a:buFont typeface="Wingdings" panose="05000000000000000000" pitchFamily="2" charset="2"/>
              <a:buChar char="v"/>
            </a:pPr>
            <a:r>
              <a:rPr lang="en-US" sz="2800" dirty="0">
                <a:solidFill>
                  <a:srgbClr val="000099"/>
                </a:solidFill>
              </a:rPr>
              <a:t>Central service project database</a:t>
            </a:r>
          </a:p>
          <a:p>
            <a:pPr>
              <a:spcAft>
                <a:spcPts val="1200"/>
              </a:spcAft>
            </a:pPr>
            <a:endParaRPr lang="en-US" sz="3600" dirty="0" smtClean="0">
              <a:solidFill>
                <a:srgbClr val="000099"/>
              </a:solidFill>
            </a:endParaRPr>
          </a:p>
        </p:txBody>
      </p:sp>
    </p:spTree>
    <p:extLst>
      <p:ext uri="{BB962C8B-B14F-4D97-AF65-F5344CB8AC3E}">
        <p14:creationId xmlns:p14="http://schemas.microsoft.com/office/powerpoint/2010/main" val="22067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1" y="5133"/>
            <a:ext cx="9735671" cy="10314953"/>
          </a:xfrm>
          <a:prstGeom prst="rect">
            <a:avLst/>
          </a:prstGeom>
        </p:spPr>
      </p:pic>
      <p:sp>
        <p:nvSpPr>
          <p:cNvPr id="7" name="Rectangle 6"/>
          <p:cNvSpPr/>
          <p:nvPr/>
        </p:nvSpPr>
        <p:spPr bwMode="auto">
          <a:xfrm>
            <a:off x="1360640" y="3051522"/>
            <a:ext cx="727371" cy="227319"/>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TextBox 4"/>
          <p:cNvSpPr txBox="1"/>
          <p:nvPr/>
        </p:nvSpPr>
        <p:spPr>
          <a:xfrm>
            <a:off x="1207817" y="792659"/>
            <a:ext cx="987771" cy="230832"/>
          </a:xfrm>
          <a:prstGeom prst="rect">
            <a:avLst/>
          </a:prstGeom>
          <a:noFill/>
        </p:spPr>
        <p:txBody>
          <a:bodyPr wrap="none" rtlCol="0">
            <a:spAutoFit/>
          </a:bodyPr>
          <a:lstStyle/>
          <a:p>
            <a:r>
              <a:rPr lang="en-US" sz="900" b="1" dirty="0" smtClean="0"/>
              <a:t>John Q. Rotarian</a:t>
            </a:r>
            <a:endParaRPr lang="en-US" sz="900" b="1" dirty="0"/>
          </a:p>
        </p:txBody>
      </p:sp>
    </p:spTree>
    <p:extLst>
      <p:ext uri="{BB962C8B-B14F-4D97-AF65-F5344CB8AC3E}">
        <p14:creationId xmlns:p14="http://schemas.microsoft.com/office/powerpoint/2010/main" val="55212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7" t="-1" r="4666" b="1136"/>
          <a:stretch/>
        </p:blipFill>
        <p:spPr bwMode="auto">
          <a:xfrm>
            <a:off x="1344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101725" y="126809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80"/>
            <a:ext cx="9144000" cy="1285875"/>
          </a:xfrm>
          <a:prstGeom prst="rect">
            <a:avLst/>
          </a:prstGeom>
        </p:spPr>
      </p:pic>
      <p:sp>
        <p:nvSpPr>
          <p:cNvPr id="6" name="Rectangle 5"/>
          <p:cNvSpPr/>
          <p:nvPr/>
        </p:nvSpPr>
        <p:spPr bwMode="auto">
          <a:xfrm>
            <a:off x="1333746" y="4062287"/>
            <a:ext cx="727371" cy="227319"/>
          </a:xfrm>
          <a:prstGeom prst="rect">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4294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117"/>
            <a:ext cx="9144000" cy="2210486"/>
          </a:xfrm>
          <a:prstGeom prst="rect">
            <a:avLst/>
          </a:prstGeom>
        </p:spPr>
      </p:pic>
    </p:spTree>
    <p:extLst>
      <p:ext uri="{BB962C8B-B14F-4D97-AF65-F5344CB8AC3E}">
        <p14:creationId xmlns:p14="http://schemas.microsoft.com/office/powerpoint/2010/main" val="1670032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5"/>
            <a:ext cx="9144000" cy="7820025"/>
          </a:xfrm>
          <a:prstGeom prst="rect">
            <a:avLst/>
          </a:prstGeom>
        </p:spPr>
      </p:pic>
      <p:sp>
        <p:nvSpPr>
          <p:cNvPr id="5" name="TextBox 4"/>
          <p:cNvSpPr txBox="1"/>
          <p:nvPr/>
        </p:nvSpPr>
        <p:spPr>
          <a:xfrm>
            <a:off x="2283574" y="2221329"/>
            <a:ext cx="6537960" cy="3662541"/>
          </a:xfrm>
          <a:prstGeom prst="rect">
            <a:avLst/>
          </a:prstGeom>
          <a:noFill/>
        </p:spPr>
        <p:txBody>
          <a:bodyPr wrap="square" rtlCol="0">
            <a:spAutoFit/>
          </a:bodyPr>
          <a:lstStyle/>
          <a:p>
            <a:pPr>
              <a:spcAft>
                <a:spcPts val="1200"/>
              </a:spcAft>
              <a:buClr>
                <a:schemeClr val="accent6"/>
              </a:buClr>
              <a:buSzPct val="75000"/>
            </a:pPr>
            <a:r>
              <a:rPr lang="en-US" sz="2800" dirty="0" smtClean="0">
                <a:solidFill>
                  <a:srgbClr val="000099"/>
                </a:solidFill>
              </a:rPr>
              <a:t>Who can set goals at the Club level? </a:t>
            </a:r>
            <a:endParaRPr lang="en-US" sz="2800" dirty="0">
              <a:solidFill>
                <a:srgbClr val="000099"/>
              </a:solidFill>
            </a:endParaRPr>
          </a:p>
          <a:p>
            <a:pPr marL="571500" indent="-571500">
              <a:spcAft>
                <a:spcPts val="600"/>
              </a:spcAft>
              <a:buClr>
                <a:schemeClr val="accent6"/>
              </a:buClr>
              <a:buSzPct val="75000"/>
              <a:buFont typeface="Wingdings" panose="05000000000000000000" pitchFamily="2" charset="2"/>
              <a:buChar char="v"/>
            </a:pPr>
            <a:r>
              <a:rPr lang="en-US" sz="2600" dirty="0" smtClean="0">
                <a:solidFill>
                  <a:srgbClr val="000099"/>
                </a:solidFill>
              </a:rPr>
              <a:t>President</a:t>
            </a:r>
          </a:p>
          <a:p>
            <a:pPr marL="571500" indent="-571500">
              <a:spcAft>
                <a:spcPts val="600"/>
              </a:spcAft>
              <a:buClr>
                <a:schemeClr val="accent6"/>
              </a:buClr>
              <a:buSzPct val="75000"/>
              <a:buFont typeface="Wingdings" panose="05000000000000000000" pitchFamily="2" charset="2"/>
              <a:buChar char="v"/>
            </a:pPr>
            <a:r>
              <a:rPr lang="en-US" sz="2600" dirty="0" smtClean="0">
                <a:solidFill>
                  <a:srgbClr val="000099"/>
                </a:solidFill>
              </a:rPr>
              <a:t>Secretary</a:t>
            </a:r>
          </a:p>
          <a:p>
            <a:pPr marL="571500" indent="-571500">
              <a:spcAft>
                <a:spcPts val="600"/>
              </a:spcAft>
              <a:buClr>
                <a:schemeClr val="accent6"/>
              </a:buClr>
              <a:buSzPct val="75000"/>
              <a:buFont typeface="Wingdings" panose="05000000000000000000" pitchFamily="2" charset="2"/>
              <a:buChar char="v"/>
            </a:pPr>
            <a:r>
              <a:rPr lang="en-US" sz="2600" dirty="0" smtClean="0">
                <a:solidFill>
                  <a:srgbClr val="000099"/>
                </a:solidFill>
              </a:rPr>
              <a:t>Treasurer</a:t>
            </a:r>
          </a:p>
          <a:p>
            <a:pPr marL="571500" indent="-571500">
              <a:spcAft>
                <a:spcPts val="600"/>
              </a:spcAft>
              <a:buClr>
                <a:schemeClr val="accent6"/>
              </a:buClr>
              <a:buSzPct val="75000"/>
              <a:buFont typeface="Wingdings" panose="05000000000000000000" pitchFamily="2" charset="2"/>
              <a:buChar char="v"/>
            </a:pPr>
            <a:r>
              <a:rPr lang="en-US" sz="2600" dirty="0" smtClean="0">
                <a:solidFill>
                  <a:srgbClr val="000099"/>
                </a:solidFill>
              </a:rPr>
              <a:t>Membership Chair</a:t>
            </a:r>
          </a:p>
          <a:p>
            <a:pPr marL="571500" indent="-571500">
              <a:spcAft>
                <a:spcPts val="600"/>
              </a:spcAft>
              <a:buClr>
                <a:schemeClr val="accent6"/>
              </a:buClr>
              <a:buSzPct val="75000"/>
              <a:buFont typeface="Wingdings" panose="05000000000000000000" pitchFamily="2" charset="2"/>
              <a:buChar char="v"/>
            </a:pPr>
            <a:r>
              <a:rPr lang="en-US" sz="2600" dirty="0" smtClean="0">
                <a:solidFill>
                  <a:srgbClr val="000099"/>
                </a:solidFill>
              </a:rPr>
              <a:t>Foundation Chair</a:t>
            </a:r>
          </a:p>
          <a:p>
            <a:pPr marL="571500" indent="-571500">
              <a:lnSpc>
                <a:spcPct val="150000"/>
              </a:lnSpc>
              <a:spcAft>
                <a:spcPts val="600"/>
              </a:spcAft>
              <a:buClr>
                <a:schemeClr val="accent6"/>
              </a:buClr>
              <a:buSzPct val="75000"/>
              <a:buFont typeface="Wingdings" panose="05000000000000000000" pitchFamily="2" charset="2"/>
              <a:buChar char="v"/>
            </a:pPr>
            <a:r>
              <a:rPr lang="en-US" sz="2600" dirty="0" smtClean="0">
                <a:solidFill>
                  <a:srgbClr val="000099"/>
                </a:solidFill>
              </a:rPr>
              <a:t>President-Elect - for planning period</a:t>
            </a:r>
          </a:p>
        </p:txBody>
      </p:sp>
      <p:cxnSp>
        <p:nvCxnSpPr>
          <p:cNvPr id="3" name="Straight Connector 2"/>
          <p:cNvCxnSpPr/>
          <p:nvPr/>
        </p:nvCxnSpPr>
        <p:spPr>
          <a:xfrm>
            <a:off x="5943600" y="2984500"/>
            <a:ext cx="0" cy="2108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11900" y="4114800"/>
            <a:ext cx="184731" cy="369332"/>
          </a:xfrm>
          <a:prstGeom prst="rect">
            <a:avLst/>
          </a:prstGeom>
          <a:noFill/>
        </p:spPr>
        <p:txBody>
          <a:bodyPr wrap="none" rtlCol="0">
            <a:spAutoFit/>
          </a:bodyPr>
          <a:lstStyle/>
          <a:p>
            <a:endParaRPr lang="en-US" dirty="0"/>
          </a:p>
        </p:txBody>
      </p:sp>
      <p:sp>
        <p:nvSpPr>
          <p:cNvPr id="6" name="TextBox 5"/>
          <p:cNvSpPr txBox="1"/>
          <p:nvPr/>
        </p:nvSpPr>
        <p:spPr>
          <a:xfrm>
            <a:off x="6067241" y="3715434"/>
            <a:ext cx="2427909" cy="738664"/>
          </a:xfrm>
          <a:prstGeom prst="rect">
            <a:avLst/>
          </a:prstGeom>
          <a:noFill/>
        </p:spPr>
        <p:txBody>
          <a:bodyPr wrap="none" rtlCol="0">
            <a:spAutoFit/>
          </a:bodyPr>
          <a:lstStyle/>
          <a:p>
            <a:r>
              <a:rPr lang="en-US" sz="2400" dirty="0">
                <a:solidFill>
                  <a:srgbClr val="000099"/>
                </a:solidFill>
              </a:rPr>
              <a:t>for year of service</a:t>
            </a:r>
          </a:p>
          <a:p>
            <a:endParaRPr lang="en-US" dirty="0"/>
          </a:p>
        </p:txBody>
      </p:sp>
    </p:spTree>
    <p:extLst>
      <p:ext uri="{BB962C8B-B14F-4D97-AF65-F5344CB8AC3E}">
        <p14:creationId xmlns:p14="http://schemas.microsoft.com/office/powerpoint/2010/main" val="11564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75"/>
            <a:ext cx="9144000" cy="7820025"/>
          </a:xfrm>
          <a:prstGeom prst="rect">
            <a:avLst/>
          </a:prstGeom>
        </p:spPr>
      </p:pic>
      <p:sp>
        <p:nvSpPr>
          <p:cNvPr id="4" name="Rectangle 3"/>
          <p:cNvSpPr/>
          <p:nvPr/>
        </p:nvSpPr>
        <p:spPr bwMode="auto">
          <a:xfrm>
            <a:off x="2401639" y="2657856"/>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extBox 1"/>
          <p:cNvSpPr txBox="1"/>
          <p:nvPr/>
        </p:nvSpPr>
        <p:spPr>
          <a:xfrm>
            <a:off x="2401639" y="2873435"/>
            <a:ext cx="5086983" cy="2062103"/>
          </a:xfrm>
          <a:prstGeom prst="rect">
            <a:avLst/>
          </a:prstGeom>
          <a:noFill/>
        </p:spPr>
        <p:txBody>
          <a:bodyPr wrap="square" rtlCol="0">
            <a:spAutoFit/>
          </a:bodyPr>
          <a:lstStyle/>
          <a:p>
            <a:r>
              <a:rPr lang="en-US" sz="2800" dirty="0" smtClean="0">
                <a:solidFill>
                  <a:srgbClr val="000099"/>
                </a:solidFill>
              </a:rPr>
              <a:t>Getting there directly:</a:t>
            </a:r>
          </a:p>
          <a:p>
            <a:endParaRPr lang="en-US" sz="3200" dirty="0">
              <a:solidFill>
                <a:srgbClr val="000099"/>
              </a:solidFill>
            </a:endParaRPr>
          </a:p>
          <a:p>
            <a:endParaRPr lang="en-US" sz="3200" dirty="0" smtClean="0">
              <a:solidFill>
                <a:srgbClr val="000099"/>
              </a:solidFill>
            </a:endParaRPr>
          </a:p>
          <a:p>
            <a:r>
              <a:rPr lang="en-US" sz="3200" dirty="0" smtClean="0">
                <a:solidFill>
                  <a:srgbClr val="000099"/>
                </a:solidFill>
              </a:rPr>
              <a:t>www.rotary.org/clubcentral</a:t>
            </a:r>
            <a:endParaRPr lang="en-US" sz="3200" dirty="0">
              <a:solidFill>
                <a:srgbClr val="000099"/>
              </a:solidFill>
            </a:endParaRPr>
          </a:p>
        </p:txBody>
      </p:sp>
      <p:cxnSp>
        <p:nvCxnSpPr>
          <p:cNvPr id="5" name="Straight Connector 4"/>
          <p:cNvCxnSpPr/>
          <p:nvPr/>
        </p:nvCxnSpPr>
        <p:spPr>
          <a:xfrm>
            <a:off x="2463800" y="33782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4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55286"/>
          </a:xfrm>
          <a:prstGeom prst="rect">
            <a:avLst/>
          </a:prstGeom>
        </p:spPr>
      </p:pic>
    </p:spTree>
    <p:extLst>
      <p:ext uri="{BB962C8B-B14F-4D97-AF65-F5344CB8AC3E}">
        <p14:creationId xmlns:p14="http://schemas.microsoft.com/office/powerpoint/2010/main" val="3142490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94" y="0"/>
            <a:ext cx="4222012" cy="6858000"/>
          </a:xfrm>
          <a:prstGeom prst="rect">
            <a:avLst/>
          </a:prstGeom>
        </p:spPr>
      </p:pic>
      <p:sp>
        <p:nvSpPr>
          <p:cNvPr id="2" name="Rectangle 1"/>
          <p:cNvSpPr/>
          <p:nvPr/>
        </p:nvSpPr>
        <p:spPr>
          <a:xfrm>
            <a:off x="2578227" y="2944368"/>
            <a:ext cx="1336548" cy="38221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80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017" y="0"/>
            <a:ext cx="7506966" cy="8339328"/>
          </a:xfrm>
          <a:prstGeom prst="rect">
            <a:avLst/>
          </a:prstGeom>
        </p:spPr>
      </p:pic>
      <p:sp>
        <p:nvSpPr>
          <p:cNvPr id="3" name="Rectangle 2"/>
          <p:cNvSpPr/>
          <p:nvPr/>
        </p:nvSpPr>
        <p:spPr>
          <a:xfrm>
            <a:off x="3165348" y="6172200"/>
            <a:ext cx="1890776" cy="5648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90748" y="3352800"/>
            <a:ext cx="1865376" cy="2628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67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7" y="0"/>
            <a:ext cx="7685065" cy="6858000"/>
          </a:xfrm>
          <a:prstGeom prst="rect">
            <a:avLst/>
          </a:prstGeom>
        </p:spPr>
      </p:pic>
      <p:sp>
        <p:nvSpPr>
          <p:cNvPr id="8" name="Rectangle 7"/>
          <p:cNvSpPr/>
          <p:nvPr/>
        </p:nvSpPr>
        <p:spPr bwMode="auto">
          <a:xfrm>
            <a:off x="4571999" y="1278204"/>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11" name="Rectangle 10"/>
          <p:cNvSpPr/>
          <p:nvPr/>
        </p:nvSpPr>
        <p:spPr bwMode="auto">
          <a:xfrm>
            <a:off x="2771774" y="1506804"/>
            <a:ext cx="2362201" cy="36009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Rectangle 2"/>
          <p:cNvSpPr/>
          <p:nvPr/>
        </p:nvSpPr>
        <p:spPr>
          <a:xfrm>
            <a:off x="1905000" y="1762125"/>
            <a:ext cx="828674" cy="15906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bwMode="auto">
          <a:xfrm>
            <a:off x="2809874" y="1538554"/>
            <a:ext cx="695327" cy="30929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2047874" y="1729054"/>
            <a:ext cx="695327" cy="309296"/>
          </a:xfrm>
          <a:prstGeom prst="rect">
            <a:avLst/>
          </a:prstGeom>
          <a:noFill/>
          <a:ln w="381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6137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animBg="1"/>
      <p:bldP spid="3" grpId="1"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TotalTime>
  <Words>2145</Words>
  <Application>Microsoft Office PowerPoint</Application>
  <PresentationFormat>On-screen Show (4:3)</PresentationFormat>
  <Paragraphs>242</Paragraphs>
  <Slides>32</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ＭＳ Ｐゴシック</vt:lpstr>
      <vt:lpstr>ＭＳ Ｐゴシック</vt:lpstr>
      <vt:lpstr>Arial</vt:lpstr>
      <vt:lpstr>Arial Black</vt:lpstr>
      <vt:lpstr>Calibri</vt:lpstr>
      <vt:lpstr>Open Sans</vt:lpstr>
      <vt:lpstr>Wingdings</vt:lpstr>
      <vt:lpstr>ヒラギノ角ゴ Pro W3</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Randolph Lindel</cp:lastModifiedBy>
  <cp:revision>143</cp:revision>
  <dcterms:created xsi:type="dcterms:W3CDTF">2013-02-07T00:45:17Z</dcterms:created>
  <dcterms:modified xsi:type="dcterms:W3CDTF">2014-04-28T23:16:40Z</dcterms:modified>
</cp:coreProperties>
</file>